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33"/>
  </p:notesMasterIdLst>
  <p:sldIdLst>
    <p:sldId id="256" r:id="rId6"/>
    <p:sldId id="283" r:id="rId7"/>
    <p:sldId id="260" r:id="rId8"/>
    <p:sldId id="258" r:id="rId9"/>
    <p:sldId id="287" r:id="rId10"/>
    <p:sldId id="285" r:id="rId11"/>
    <p:sldId id="262" r:id="rId12"/>
    <p:sldId id="264" r:id="rId13"/>
    <p:sldId id="265" r:id="rId14"/>
    <p:sldId id="272" r:id="rId15"/>
    <p:sldId id="274" r:id="rId16"/>
    <p:sldId id="286" r:id="rId17"/>
    <p:sldId id="266" r:id="rId18"/>
    <p:sldId id="267" r:id="rId19"/>
    <p:sldId id="268" r:id="rId20"/>
    <p:sldId id="270" r:id="rId21"/>
    <p:sldId id="271" r:id="rId22"/>
    <p:sldId id="269" r:id="rId23"/>
    <p:sldId id="261" r:id="rId24"/>
    <p:sldId id="275" r:id="rId25"/>
    <p:sldId id="276" r:id="rId26"/>
    <p:sldId id="277" r:id="rId27"/>
    <p:sldId id="278" r:id="rId28"/>
    <p:sldId id="279" r:id="rId29"/>
    <p:sldId id="282" r:id="rId30"/>
    <p:sldId id="281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Cindy T - (cnguyen)" initials="NCT-(" lastIdx="1" clrIdx="0">
    <p:extLst>
      <p:ext uri="{19B8F6BF-5375-455C-9EA6-DF929625EA0E}">
        <p15:presenceInfo xmlns:p15="http://schemas.microsoft.com/office/powerpoint/2012/main" userId="S-1-5-21-3885614643-332083874-814631590-7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BB99B-25FC-4B97-9A37-A2FA3936EA71}" v="10" dt="2024-12-19T15:29:24.558"/>
    <p1510:client id="{FBB95AB4-A27B-44D5-8475-CD3BB74BD3A7}" v="4" dt="2024-12-19T15:35:5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nna Tom" userId="u8KZzMYyS7Jtd5yVXSKwDeVl+qNartO4E9zNB/E+brU=" providerId="None" clId="Web-{51ABB99B-25FC-4B97-9A37-A2FA3936EA71}"/>
    <pc:docChg chg="modSld">
      <pc:chgData name="Tianna Tom" userId="u8KZzMYyS7Jtd5yVXSKwDeVl+qNartO4E9zNB/E+brU=" providerId="None" clId="Web-{51ABB99B-25FC-4B97-9A37-A2FA3936EA71}" dt="2024-12-19T15:29:24.558" v="5" actId="20577"/>
      <pc:docMkLst>
        <pc:docMk/>
      </pc:docMkLst>
      <pc:sldChg chg="modSp">
        <pc:chgData name="Tianna Tom" userId="u8KZzMYyS7Jtd5yVXSKwDeVl+qNartO4E9zNB/E+brU=" providerId="None" clId="Web-{51ABB99B-25FC-4B97-9A37-A2FA3936EA71}" dt="2024-12-19T15:29:09.714" v="4" actId="20577"/>
        <pc:sldMkLst>
          <pc:docMk/>
          <pc:sldMk cId="1373914862" sldId="261"/>
        </pc:sldMkLst>
        <pc:spChg chg="mod">
          <ac:chgData name="Tianna Tom" userId="u8KZzMYyS7Jtd5yVXSKwDeVl+qNartO4E9zNB/E+brU=" providerId="None" clId="Web-{51ABB99B-25FC-4B97-9A37-A2FA3936EA71}" dt="2024-12-19T15:29:09.714" v="4" actId="20577"/>
          <ac:spMkLst>
            <pc:docMk/>
            <pc:sldMk cId="1373914862" sldId="261"/>
            <ac:spMk id="12" creationId="{00000000-0000-0000-0000-000000000000}"/>
          </ac:spMkLst>
        </pc:spChg>
      </pc:sldChg>
      <pc:sldChg chg="modSp">
        <pc:chgData name="Tianna Tom" userId="u8KZzMYyS7Jtd5yVXSKwDeVl+qNartO4E9zNB/E+brU=" providerId="None" clId="Web-{51ABB99B-25FC-4B97-9A37-A2FA3936EA71}" dt="2024-12-19T15:28:37.979" v="1" actId="20577"/>
        <pc:sldMkLst>
          <pc:docMk/>
          <pc:sldMk cId="1434990751" sldId="272"/>
        </pc:sldMkLst>
        <pc:spChg chg="mod">
          <ac:chgData name="Tianna Tom" userId="u8KZzMYyS7Jtd5yVXSKwDeVl+qNartO4E9zNB/E+brU=" providerId="None" clId="Web-{51ABB99B-25FC-4B97-9A37-A2FA3936EA71}" dt="2024-12-19T15:28:37.979" v="1" actId="20577"/>
          <ac:spMkLst>
            <pc:docMk/>
            <pc:sldMk cId="1434990751" sldId="272"/>
            <ac:spMk id="3" creationId="{40124EE7-839A-4D20-A6C4-CECA2667974D}"/>
          </ac:spMkLst>
        </pc:spChg>
      </pc:sldChg>
      <pc:sldChg chg="modSp">
        <pc:chgData name="Tianna Tom" userId="u8KZzMYyS7Jtd5yVXSKwDeVl+qNartO4E9zNB/E+brU=" providerId="None" clId="Web-{51ABB99B-25FC-4B97-9A37-A2FA3936EA71}" dt="2024-12-19T15:29:24.558" v="5" actId="20577"/>
        <pc:sldMkLst>
          <pc:docMk/>
          <pc:sldMk cId="3633631929" sldId="284"/>
        </pc:sldMkLst>
        <pc:spChg chg="mod">
          <ac:chgData name="Tianna Tom" userId="u8KZzMYyS7Jtd5yVXSKwDeVl+qNartO4E9zNB/E+brU=" providerId="None" clId="Web-{51ABB99B-25FC-4B97-9A37-A2FA3936EA71}" dt="2024-12-19T15:29:24.558" v="5" actId="20577"/>
          <ac:spMkLst>
            <pc:docMk/>
            <pc:sldMk cId="3633631929" sldId="284"/>
            <ac:spMk id="3" creationId="{A10915E0-3E16-4124-88BB-AADCC7279384}"/>
          </ac:spMkLst>
        </pc:spChg>
      </pc:sldChg>
    </pc:docChg>
  </pc:docChgLst>
  <pc:docChgLst>
    <pc:chgData name="Tianna Tom" userId="u8KZzMYyS7Jtd5yVXSKwDeVl+qNartO4E9zNB/E+brU=" providerId="None" clId="Web-{141713BD-4581-4FF5-9D3D-1AE54EFC59BF}"/>
    <pc:docChg chg="modSld">
      <pc:chgData name="Tianna Tom" userId="u8KZzMYyS7Jtd5yVXSKwDeVl+qNartO4E9zNB/E+brU=" providerId="None" clId="Web-{141713BD-4581-4FF5-9D3D-1AE54EFC59BF}" dt="2024-08-14T18:05:50.582" v="17" actId="20577"/>
      <pc:docMkLst>
        <pc:docMk/>
      </pc:docMkLst>
      <pc:sldChg chg="modSp">
        <pc:chgData name="Tianna Tom" userId="u8KZzMYyS7Jtd5yVXSKwDeVl+qNartO4E9zNB/E+brU=" providerId="None" clId="Web-{141713BD-4581-4FF5-9D3D-1AE54EFC59BF}" dt="2024-08-14T18:05:36.175" v="8" actId="14100"/>
        <pc:sldMkLst>
          <pc:docMk/>
          <pc:sldMk cId="304975304" sldId="268"/>
        </pc:sldMkLst>
        <pc:spChg chg="mod">
          <ac:chgData name="Tianna Tom" userId="u8KZzMYyS7Jtd5yVXSKwDeVl+qNartO4E9zNB/E+brU=" providerId="None" clId="Web-{141713BD-4581-4FF5-9D3D-1AE54EFC59BF}" dt="2024-08-14T18:05:30.206" v="7" actId="20577"/>
          <ac:spMkLst>
            <pc:docMk/>
            <pc:sldMk cId="304975304" sldId="268"/>
            <ac:spMk id="5" creationId="{593E85C0-7D02-5EC3-09C7-FE53B2A94DCF}"/>
          </ac:spMkLst>
        </pc:spChg>
        <pc:spChg chg="mod">
          <ac:chgData name="Tianna Tom" userId="u8KZzMYyS7Jtd5yVXSKwDeVl+qNartO4E9zNB/E+brU=" providerId="None" clId="Web-{141713BD-4581-4FF5-9D3D-1AE54EFC59BF}" dt="2024-08-14T18:05:36.175" v="8" actId="14100"/>
          <ac:spMkLst>
            <pc:docMk/>
            <pc:sldMk cId="304975304" sldId="268"/>
            <ac:spMk id="9" creationId="{00000000-0000-0000-0000-000000000000}"/>
          </ac:spMkLst>
        </pc:spChg>
      </pc:sldChg>
      <pc:sldChg chg="modSp">
        <pc:chgData name="Tianna Tom" userId="u8KZzMYyS7Jtd5yVXSKwDeVl+qNartO4E9zNB/E+brU=" providerId="None" clId="Web-{141713BD-4581-4FF5-9D3D-1AE54EFC59BF}" dt="2024-08-14T18:05:50.582" v="17" actId="20577"/>
        <pc:sldMkLst>
          <pc:docMk/>
          <pc:sldMk cId="1478190733" sldId="271"/>
        </pc:sldMkLst>
        <pc:spChg chg="mod">
          <ac:chgData name="Tianna Tom" userId="u8KZzMYyS7Jtd5yVXSKwDeVl+qNartO4E9zNB/E+brU=" providerId="None" clId="Web-{141713BD-4581-4FF5-9D3D-1AE54EFC59BF}" dt="2024-08-14T18:05:50.582" v="17" actId="20577"/>
          <ac:spMkLst>
            <pc:docMk/>
            <pc:sldMk cId="1478190733" sldId="271"/>
            <ac:spMk id="7" creationId="{A30F6303-31F5-CE53-617C-083246848C88}"/>
          </ac:spMkLst>
        </pc:spChg>
      </pc:sldChg>
    </pc:docChg>
  </pc:docChgLst>
  <pc:docChgLst>
    <pc:chgData name="Tianna Tom" userId="u8KZzMYyS7Jtd5yVXSKwDeVl+qNartO4E9zNB/E+brU=" providerId="None" clId="Web-{FBB95AB4-A27B-44D5-8475-CD3BB74BD3A7}"/>
    <pc:docChg chg="modSld">
      <pc:chgData name="Tianna Tom" userId="u8KZzMYyS7Jtd5yVXSKwDeVl+qNartO4E9zNB/E+brU=" providerId="None" clId="Web-{FBB95AB4-A27B-44D5-8475-CD3BB74BD3A7}" dt="2024-12-19T15:35:53.055" v="3" actId="20577"/>
      <pc:docMkLst>
        <pc:docMk/>
      </pc:docMkLst>
      <pc:sldChg chg="modSp">
        <pc:chgData name="Tianna Tom" userId="u8KZzMYyS7Jtd5yVXSKwDeVl+qNartO4E9zNB/E+brU=" providerId="None" clId="Web-{FBB95AB4-A27B-44D5-8475-CD3BB74BD3A7}" dt="2024-12-19T15:35:53.055" v="3" actId="20577"/>
        <pc:sldMkLst>
          <pc:docMk/>
          <pc:sldMk cId="3633631929" sldId="284"/>
        </pc:sldMkLst>
        <pc:spChg chg="mod">
          <ac:chgData name="Tianna Tom" userId="u8KZzMYyS7Jtd5yVXSKwDeVl+qNartO4E9zNB/E+brU=" providerId="None" clId="Web-{FBB95AB4-A27B-44D5-8475-CD3BB74BD3A7}" dt="2024-12-19T15:35:53.055" v="3" actId="20577"/>
          <ac:spMkLst>
            <pc:docMk/>
            <pc:sldMk cId="3633631929" sldId="284"/>
            <ac:spMk id="3" creationId="{A10915E0-3E16-4124-88BB-AADCC72793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A4679-F4F6-4A22-BC39-9AB84D9089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FC84D-A62E-47DE-9834-CFBEE425F7D8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1. Finish your </a:t>
          </a:r>
          <a:r>
            <a:rPr lang="en-US" b="1" err="1">
              <a:latin typeface="Century Gothic" panose="020B0502020202020204"/>
            </a:rPr>
            <a:t>UArizona</a:t>
          </a:r>
          <a:r>
            <a:rPr lang="en-US" b="1">
              <a:latin typeface="Century Gothic" panose="020B0502020202020204"/>
            </a:rPr>
            <a:t> + UPC courses </a:t>
          </a:r>
          <a:endParaRPr lang="en-US" b="1"/>
        </a:p>
      </dgm:t>
    </dgm:pt>
    <dgm:pt modelId="{6937A44A-8BCC-49FB-967F-FA397C64B15C}" type="parTrans" cxnId="{06294416-9FDA-4A49-A3CA-8A3EA59495BA}">
      <dgm:prSet/>
      <dgm:spPr/>
      <dgm:t>
        <a:bodyPr/>
        <a:lstStyle/>
        <a:p>
          <a:endParaRPr lang="en-US"/>
        </a:p>
      </dgm:t>
    </dgm:pt>
    <dgm:pt modelId="{A6FD3E98-A0E7-4633-ABEF-1DF73361C436}" type="sibTrans" cxnId="{06294416-9FDA-4A49-A3CA-8A3EA59495BA}">
      <dgm:prSet/>
      <dgm:spPr/>
      <dgm:t>
        <a:bodyPr/>
        <a:lstStyle/>
        <a:p>
          <a:endParaRPr lang="en-US"/>
        </a:p>
      </dgm:t>
    </dgm:pt>
    <dgm:pt modelId="{E44605D8-FDB9-429B-8A58-EF2180D503C7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/>
            <a:t>2</a:t>
          </a:r>
          <a:r>
            <a:rPr lang="en-US" b="1"/>
            <a:t>.</a:t>
          </a:r>
          <a:r>
            <a:rPr lang="en-US" b="1">
              <a:latin typeface="Century Gothic" panose="020B0502020202020204"/>
            </a:rPr>
            <a:t> </a:t>
          </a:r>
          <a:r>
            <a:rPr lang="en-US" b="1"/>
            <a:t>Send your</a:t>
          </a:r>
          <a:r>
            <a:rPr lang="en-US" b="1">
              <a:latin typeface="Century Gothic" panose="020B0502020202020204"/>
            </a:rPr>
            <a:t> UPC</a:t>
          </a:r>
          <a:r>
            <a:rPr lang="en-US" b="1"/>
            <a:t> official transcripts to </a:t>
          </a:r>
          <a:r>
            <a:rPr lang="en-US" b="1" err="1">
              <a:latin typeface="Century Gothic" panose="020B0502020202020204"/>
            </a:rPr>
            <a:t>UArizona</a:t>
          </a:r>
          <a:endParaRPr lang="en-US" b="1" err="1"/>
        </a:p>
      </dgm:t>
    </dgm:pt>
    <dgm:pt modelId="{E69F73BE-10DB-4A1E-AA0C-7B92BE23F003}" type="parTrans" cxnId="{FAA3FAF9-9937-48B3-BCDF-F4893F0CB1A0}">
      <dgm:prSet/>
      <dgm:spPr/>
      <dgm:t>
        <a:bodyPr/>
        <a:lstStyle/>
        <a:p>
          <a:endParaRPr lang="en-US"/>
        </a:p>
      </dgm:t>
    </dgm:pt>
    <dgm:pt modelId="{21EF4DD3-DEDE-4BBE-81FD-6749314D4562}" type="sibTrans" cxnId="{FAA3FAF9-9937-48B3-BCDF-F4893F0CB1A0}">
      <dgm:prSet/>
      <dgm:spPr/>
      <dgm:t>
        <a:bodyPr/>
        <a:lstStyle/>
        <a:p>
          <a:endParaRPr lang="en-US"/>
        </a:p>
      </dgm:t>
    </dgm:pt>
    <dgm:pt modelId="{B500422C-DE65-4823-8748-B16C9F3F3DAA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3. </a:t>
          </a:r>
          <a:r>
            <a:rPr lang="en-US" b="1" err="1"/>
            <a:t>GradPath</a:t>
          </a:r>
          <a:r>
            <a:rPr lang="en-US" b="1"/>
            <a:t> &gt; </a:t>
          </a:r>
          <a:r>
            <a:rPr lang="en-US" b="1">
              <a:latin typeface="Century Gothic" panose="020B0502020202020204"/>
            </a:rPr>
            <a:t>FIRST - Submit</a:t>
          </a:r>
          <a:r>
            <a:rPr lang="en-US" b="1"/>
            <a:t> your Transfer Credit Evaluation form</a:t>
          </a:r>
          <a:r>
            <a:rPr lang="en-US" b="1">
              <a:latin typeface="Century Gothic" panose="020B0502020202020204"/>
            </a:rPr>
            <a:t> listing UPC courses</a:t>
          </a:r>
          <a:endParaRPr lang="en-US" b="1"/>
        </a:p>
      </dgm:t>
    </dgm:pt>
    <dgm:pt modelId="{33675107-6B39-4CFE-A324-D16187F29D35}" type="parTrans" cxnId="{4DCA4C29-A3FF-48F3-AA0F-62C113CB0830}">
      <dgm:prSet/>
      <dgm:spPr/>
      <dgm:t>
        <a:bodyPr/>
        <a:lstStyle/>
        <a:p>
          <a:endParaRPr lang="en-US"/>
        </a:p>
      </dgm:t>
    </dgm:pt>
    <dgm:pt modelId="{86E13BC8-920E-487A-80F8-2585E2BC7725}" type="sibTrans" cxnId="{4DCA4C29-A3FF-48F3-AA0F-62C113CB0830}">
      <dgm:prSet/>
      <dgm:spPr/>
      <dgm:t>
        <a:bodyPr/>
        <a:lstStyle/>
        <a:p>
          <a:endParaRPr lang="en-US"/>
        </a:p>
      </dgm:t>
    </dgm:pt>
    <dgm:pt modelId="{A72BDECE-4935-4F7B-8D84-7CCA19BE2C43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 dirty="0"/>
            <a:t>4.</a:t>
          </a:r>
          <a:r>
            <a:rPr lang="en-US" b="1" dirty="0">
              <a:latin typeface="Century Gothic" panose="020B0502020202020204"/>
            </a:rPr>
            <a:t> </a:t>
          </a:r>
          <a:r>
            <a:rPr lang="en-US" b="1" dirty="0" err="1">
              <a:latin typeface="Century Gothic" panose="020B0502020202020204"/>
            </a:rPr>
            <a:t>GradPath</a:t>
          </a:r>
          <a:r>
            <a:rPr lang="en-US" b="1" dirty="0">
              <a:latin typeface="Century Gothic" panose="020B0502020202020204"/>
            </a:rPr>
            <a:t> &gt; Complete remaining </a:t>
          </a:r>
          <a:r>
            <a:rPr lang="en-US" b="1" dirty="0" err="1">
              <a:latin typeface="Century Gothic" panose="020B0502020202020204"/>
            </a:rPr>
            <a:t>GradPath</a:t>
          </a:r>
          <a:r>
            <a:rPr lang="en-US" b="1" dirty="0">
              <a:latin typeface="Century Gothic" panose="020B0502020202020204"/>
            </a:rPr>
            <a:t> forms and Submit</a:t>
          </a:r>
          <a:endParaRPr lang="en-US" b="1" dirty="0"/>
        </a:p>
      </dgm:t>
    </dgm:pt>
    <dgm:pt modelId="{5D0984C8-94A0-4CF6-ACC3-7D72B1D31EF0}" type="parTrans" cxnId="{E1D0F8F9-88C1-4B90-A5C6-E6C7157CBA16}">
      <dgm:prSet/>
      <dgm:spPr/>
      <dgm:t>
        <a:bodyPr/>
        <a:lstStyle/>
        <a:p>
          <a:endParaRPr lang="en-US"/>
        </a:p>
      </dgm:t>
    </dgm:pt>
    <dgm:pt modelId="{FD88AC3D-D2E4-4BDF-8C0C-1B231B4F962E}" type="sibTrans" cxnId="{E1D0F8F9-88C1-4B90-A5C6-E6C7157CBA16}">
      <dgm:prSet/>
      <dgm:spPr/>
      <dgm:t>
        <a:bodyPr/>
        <a:lstStyle/>
        <a:p>
          <a:endParaRPr lang="en-US"/>
        </a:p>
      </dgm:t>
    </dgm:pt>
    <dgm:pt modelId="{B1D285E0-D411-4CC1-B2FB-27A371637075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5. </a:t>
          </a:r>
          <a:r>
            <a:rPr lang="en-US" b="1">
              <a:latin typeface="Century Gothic" panose="020B0502020202020204"/>
            </a:rPr>
            <a:t>Graduate!</a:t>
          </a:r>
          <a:endParaRPr lang="en-US" b="1"/>
        </a:p>
      </dgm:t>
    </dgm:pt>
    <dgm:pt modelId="{8333342B-DBCC-4E8B-979A-CC47FF1CDA4F}" type="parTrans" cxnId="{90D2CE73-2906-4FAA-8256-2415218394B2}">
      <dgm:prSet/>
      <dgm:spPr/>
      <dgm:t>
        <a:bodyPr/>
        <a:lstStyle/>
        <a:p>
          <a:endParaRPr lang="en-US"/>
        </a:p>
      </dgm:t>
    </dgm:pt>
    <dgm:pt modelId="{EA7277C2-E4E8-45C5-9BDC-3E0DCF04CB53}" type="sibTrans" cxnId="{90D2CE73-2906-4FAA-8256-2415218394B2}">
      <dgm:prSet/>
      <dgm:spPr/>
      <dgm:t>
        <a:bodyPr/>
        <a:lstStyle/>
        <a:p>
          <a:endParaRPr lang="en-US"/>
        </a:p>
      </dgm:t>
    </dgm:pt>
    <dgm:pt modelId="{2AED5A8D-26A6-4280-8246-700F55A2B3CC}" type="pres">
      <dgm:prSet presAssocID="{E99A4679-F4F6-4A22-BC39-9AB84D908941}" presName="diagram" presStyleCnt="0">
        <dgm:presLayoutVars>
          <dgm:dir/>
          <dgm:resizeHandles val="exact"/>
        </dgm:presLayoutVars>
      </dgm:prSet>
      <dgm:spPr/>
    </dgm:pt>
    <dgm:pt modelId="{0B81754E-3E7A-4335-84BE-3B658F4D164F}" type="pres">
      <dgm:prSet presAssocID="{250FC84D-A62E-47DE-9834-CFBEE425F7D8}" presName="node" presStyleLbl="node1" presStyleIdx="0" presStyleCnt="5">
        <dgm:presLayoutVars>
          <dgm:bulletEnabled val="1"/>
        </dgm:presLayoutVars>
      </dgm:prSet>
      <dgm:spPr/>
    </dgm:pt>
    <dgm:pt modelId="{7CAA82F0-A949-465C-8523-84127B76EB57}" type="pres">
      <dgm:prSet presAssocID="{A6FD3E98-A0E7-4633-ABEF-1DF73361C436}" presName="sibTrans" presStyleCnt="0"/>
      <dgm:spPr/>
    </dgm:pt>
    <dgm:pt modelId="{CC5141EC-732A-4B3F-9247-4D1124528E55}" type="pres">
      <dgm:prSet presAssocID="{E44605D8-FDB9-429B-8A58-EF2180D503C7}" presName="node" presStyleLbl="node1" presStyleIdx="1" presStyleCnt="5" custLinFactNeighborX="1182" custLinFactNeighborY="1970">
        <dgm:presLayoutVars>
          <dgm:bulletEnabled val="1"/>
        </dgm:presLayoutVars>
      </dgm:prSet>
      <dgm:spPr/>
    </dgm:pt>
    <dgm:pt modelId="{07EA9D5A-79FB-4974-9767-01BCFA09AFFF}" type="pres">
      <dgm:prSet presAssocID="{21EF4DD3-DEDE-4BBE-81FD-6749314D4562}" presName="sibTrans" presStyleCnt="0"/>
      <dgm:spPr/>
    </dgm:pt>
    <dgm:pt modelId="{35FFDF80-98C2-405C-8539-8B9A128419DA}" type="pres">
      <dgm:prSet presAssocID="{B500422C-DE65-4823-8748-B16C9F3F3DAA}" presName="node" presStyleLbl="node1" presStyleIdx="2" presStyleCnt="5">
        <dgm:presLayoutVars>
          <dgm:bulletEnabled val="1"/>
        </dgm:presLayoutVars>
      </dgm:prSet>
      <dgm:spPr/>
    </dgm:pt>
    <dgm:pt modelId="{DC9FAE16-182F-4DBE-B242-8E6EFA1B5966}" type="pres">
      <dgm:prSet presAssocID="{86E13BC8-920E-487A-80F8-2585E2BC7725}" presName="sibTrans" presStyleCnt="0"/>
      <dgm:spPr/>
    </dgm:pt>
    <dgm:pt modelId="{5FC5241B-BBAA-48AD-9B37-0B7777BE5862}" type="pres">
      <dgm:prSet presAssocID="{A72BDECE-4935-4F7B-8D84-7CCA19BE2C43}" presName="node" presStyleLbl="node1" presStyleIdx="3" presStyleCnt="5">
        <dgm:presLayoutVars>
          <dgm:bulletEnabled val="1"/>
        </dgm:presLayoutVars>
      </dgm:prSet>
      <dgm:spPr/>
    </dgm:pt>
    <dgm:pt modelId="{43A59156-57E8-4399-A9C6-F1277C246F9D}" type="pres">
      <dgm:prSet presAssocID="{FD88AC3D-D2E4-4BDF-8C0C-1B231B4F962E}" presName="sibTrans" presStyleCnt="0"/>
      <dgm:spPr/>
    </dgm:pt>
    <dgm:pt modelId="{7D8FAC2B-0E93-45F5-B301-C9BE0D524F5B}" type="pres">
      <dgm:prSet presAssocID="{B1D285E0-D411-4CC1-B2FB-27A371637075}" presName="node" presStyleLbl="node1" presStyleIdx="4" presStyleCnt="5" custLinFactNeighborX="-394">
        <dgm:presLayoutVars>
          <dgm:bulletEnabled val="1"/>
        </dgm:presLayoutVars>
      </dgm:prSet>
      <dgm:spPr/>
    </dgm:pt>
  </dgm:ptLst>
  <dgm:cxnLst>
    <dgm:cxn modelId="{4CAA4408-47CE-49E3-9886-0E3EC5300556}" type="presOf" srcId="{250FC84D-A62E-47DE-9834-CFBEE425F7D8}" destId="{0B81754E-3E7A-4335-84BE-3B658F4D164F}" srcOrd="0" destOrd="0" presId="urn:microsoft.com/office/officeart/2005/8/layout/default"/>
    <dgm:cxn modelId="{06294416-9FDA-4A49-A3CA-8A3EA59495BA}" srcId="{E99A4679-F4F6-4A22-BC39-9AB84D908941}" destId="{250FC84D-A62E-47DE-9834-CFBEE425F7D8}" srcOrd="0" destOrd="0" parTransId="{6937A44A-8BCC-49FB-967F-FA397C64B15C}" sibTransId="{A6FD3E98-A0E7-4633-ABEF-1DF73361C436}"/>
    <dgm:cxn modelId="{4DCA4C29-A3FF-48F3-AA0F-62C113CB0830}" srcId="{E99A4679-F4F6-4A22-BC39-9AB84D908941}" destId="{B500422C-DE65-4823-8748-B16C9F3F3DAA}" srcOrd="2" destOrd="0" parTransId="{33675107-6B39-4CFE-A324-D16187F29D35}" sibTransId="{86E13BC8-920E-487A-80F8-2585E2BC7725}"/>
    <dgm:cxn modelId="{90D2CE73-2906-4FAA-8256-2415218394B2}" srcId="{E99A4679-F4F6-4A22-BC39-9AB84D908941}" destId="{B1D285E0-D411-4CC1-B2FB-27A371637075}" srcOrd="4" destOrd="0" parTransId="{8333342B-DBCC-4E8B-979A-CC47FF1CDA4F}" sibTransId="{EA7277C2-E4E8-45C5-9BDC-3E0DCF04CB53}"/>
    <dgm:cxn modelId="{AD9B295A-1517-4273-8E62-D693C52D252B}" type="presOf" srcId="{A72BDECE-4935-4F7B-8D84-7CCA19BE2C43}" destId="{5FC5241B-BBAA-48AD-9B37-0B7777BE5862}" srcOrd="0" destOrd="0" presId="urn:microsoft.com/office/officeart/2005/8/layout/default"/>
    <dgm:cxn modelId="{408AF680-DF15-4C75-AA26-7C2C3E2678AD}" type="presOf" srcId="{B500422C-DE65-4823-8748-B16C9F3F3DAA}" destId="{35FFDF80-98C2-405C-8539-8B9A128419DA}" srcOrd="0" destOrd="0" presId="urn:microsoft.com/office/officeart/2005/8/layout/default"/>
    <dgm:cxn modelId="{D0D975AA-331C-49FB-8A44-2C0C9E94B239}" type="presOf" srcId="{E44605D8-FDB9-429B-8A58-EF2180D503C7}" destId="{CC5141EC-732A-4B3F-9247-4D1124528E55}" srcOrd="0" destOrd="0" presId="urn:microsoft.com/office/officeart/2005/8/layout/default"/>
    <dgm:cxn modelId="{FE3BCFB3-A978-42D0-85CE-D9FF39B304D1}" type="presOf" srcId="{B1D285E0-D411-4CC1-B2FB-27A371637075}" destId="{7D8FAC2B-0E93-45F5-B301-C9BE0D524F5B}" srcOrd="0" destOrd="0" presId="urn:microsoft.com/office/officeart/2005/8/layout/default"/>
    <dgm:cxn modelId="{31F092E6-97A6-4C38-BFE6-2AC5F48A4118}" type="presOf" srcId="{E99A4679-F4F6-4A22-BC39-9AB84D908941}" destId="{2AED5A8D-26A6-4280-8246-700F55A2B3CC}" srcOrd="0" destOrd="0" presId="urn:microsoft.com/office/officeart/2005/8/layout/default"/>
    <dgm:cxn modelId="{E1D0F8F9-88C1-4B90-A5C6-E6C7157CBA16}" srcId="{E99A4679-F4F6-4A22-BC39-9AB84D908941}" destId="{A72BDECE-4935-4F7B-8D84-7CCA19BE2C43}" srcOrd="3" destOrd="0" parTransId="{5D0984C8-94A0-4CF6-ACC3-7D72B1D31EF0}" sibTransId="{FD88AC3D-D2E4-4BDF-8C0C-1B231B4F962E}"/>
    <dgm:cxn modelId="{FAA3FAF9-9937-48B3-BCDF-F4893F0CB1A0}" srcId="{E99A4679-F4F6-4A22-BC39-9AB84D908941}" destId="{E44605D8-FDB9-429B-8A58-EF2180D503C7}" srcOrd="1" destOrd="0" parTransId="{E69F73BE-10DB-4A1E-AA0C-7B92BE23F003}" sibTransId="{21EF4DD3-DEDE-4BBE-81FD-6749314D4562}"/>
    <dgm:cxn modelId="{A04548EF-EF6A-49F4-ABE9-59C554460F0C}" type="presParOf" srcId="{2AED5A8D-26A6-4280-8246-700F55A2B3CC}" destId="{0B81754E-3E7A-4335-84BE-3B658F4D164F}" srcOrd="0" destOrd="0" presId="urn:microsoft.com/office/officeart/2005/8/layout/default"/>
    <dgm:cxn modelId="{E56F12A9-230F-4DBC-91D3-0858AF93DF33}" type="presParOf" srcId="{2AED5A8D-26A6-4280-8246-700F55A2B3CC}" destId="{7CAA82F0-A949-465C-8523-84127B76EB57}" srcOrd="1" destOrd="0" presId="urn:microsoft.com/office/officeart/2005/8/layout/default"/>
    <dgm:cxn modelId="{84052CBB-31B3-4BF8-9AF8-8A5BDC77DB89}" type="presParOf" srcId="{2AED5A8D-26A6-4280-8246-700F55A2B3CC}" destId="{CC5141EC-732A-4B3F-9247-4D1124528E55}" srcOrd="2" destOrd="0" presId="urn:microsoft.com/office/officeart/2005/8/layout/default"/>
    <dgm:cxn modelId="{6ED31357-6D61-459D-9C94-0E1F3EB6208B}" type="presParOf" srcId="{2AED5A8D-26A6-4280-8246-700F55A2B3CC}" destId="{07EA9D5A-79FB-4974-9767-01BCFA09AFFF}" srcOrd="3" destOrd="0" presId="urn:microsoft.com/office/officeart/2005/8/layout/default"/>
    <dgm:cxn modelId="{9A17D2DE-ACC0-474D-8E05-6E5B35D7FA6E}" type="presParOf" srcId="{2AED5A8D-26A6-4280-8246-700F55A2B3CC}" destId="{35FFDF80-98C2-405C-8539-8B9A128419DA}" srcOrd="4" destOrd="0" presId="urn:microsoft.com/office/officeart/2005/8/layout/default"/>
    <dgm:cxn modelId="{9029B3D0-E862-4AE8-B267-419734E632A3}" type="presParOf" srcId="{2AED5A8D-26A6-4280-8246-700F55A2B3CC}" destId="{DC9FAE16-182F-4DBE-B242-8E6EFA1B5966}" srcOrd="5" destOrd="0" presId="urn:microsoft.com/office/officeart/2005/8/layout/default"/>
    <dgm:cxn modelId="{15BB6270-39C8-49B8-9005-6F15A4626321}" type="presParOf" srcId="{2AED5A8D-26A6-4280-8246-700F55A2B3CC}" destId="{5FC5241B-BBAA-48AD-9B37-0B7777BE5862}" srcOrd="6" destOrd="0" presId="urn:microsoft.com/office/officeart/2005/8/layout/default"/>
    <dgm:cxn modelId="{E6DFE23F-0443-426B-A128-8CEF50F702A8}" type="presParOf" srcId="{2AED5A8D-26A6-4280-8246-700F55A2B3CC}" destId="{43A59156-57E8-4399-A9C6-F1277C246F9D}" srcOrd="7" destOrd="0" presId="urn:microsoft.com/office/officeart/2005/8/layout/default"/>
    <dgm:cxn modelId="{4AD1FE67-B080-43EA-8CDA-FDDACB823646}" type="presParOf" srcId="{2AED5A8D-26A6-4280-8246-700F55A2B3CC}" destId="{7D8FAC2B-0E93-45F5-B301-C9BE0D524F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8F1E7-ADEF-4A1F-A70D-4C01CB61B4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17DB8-A839-401D-9895-876AA452F1E9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Cumulative </a:t>
          </a:r>
          <a:r>
            <a:rPr lang="en-US" err="1">
              <a:latin typeface="Century Gothic" panose="020B0502020202020204"/>
            </a:rPr>
            <a:t>UArizona</a:t>
          </a:r>
          <a:r>
            <a:rPr lang="en-US">
              <a:latin typeface="Century Gothic" panose="020B0502020202020204"/>
            </a:rPr>
            <a:t> GPA</a:t>
          </a:r>
          <a:endParaRPr lang="en-US"/>
        </a:p>
      </dgm:t>
    </dgm:pt>
    <dgm:pt modelId="{5281DFB6-D6E6-4EBE-94B9-12E825EB9035}" type="parTrans" cxnId="{CC33E2FD-DD45-42E0-BDC3-5C95C055EBF6}">
      <dgm:prSet/>
      <dgm:spPr/>
      <dgm:t>
        <a:bodyPr/>
        <a:lstStyle/>
        <a:p>
          <a:endParaRPr lang="en-US"/>
        </a:p>
      </dgm:t>
    </dgm:pt>
    <dgm:pt modelId="{14EF7FCE-DE14-48F7-B5B3-A1F81C58076A}" type="sibTrans" cxnId="{CC33E2FD-DD45-42E0-BDC3-5C95C055EBF6}">
      <dgm:prSet/>
      <dgm:spPr/>
      <dgm:t>
        <a:bodyPr/>
        <a:lstStyle/>
        <a:p>
          <a:endParaRPr lang="en-US"/>
        </a:p>
      </dgm:t>
    </dgm:pt>
    <dgm:pt modelId="{76FCBD22-2FE8-4E95-8873-B7B0FF653725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Cumulative GPA is a 3.00</a:t>
          </a:r>
          <a:endParaRPr lang="en-US"/>
        </a:p>
      </dgm:t>
    </dgm:pt>
    <dgm:pt modelId="{090D134A-3262-4CAD-9A35-77F7F9AAD27F}" type="parTrans" cxnId="{29F0D70A-9FC8-4B66-BEA2-93DDE3BFD51F}">
      <dgm:prSet/>
      <dgm:spPr/>
      <dgm:t>
        <a:bodyPr/>
        <a:lstStyle/>
        <a:p>
          <a:endParaRPr lang="en-US"/>
        </a:p>
      </dgm:t>
    </dgm:pt>
    <dgm:pt modelId="{EF27CD46-FFC0-4A02-BFC1-88EB28E6BE4F}" type="sibTrans" cxnId="{29F0D70A-9FC8-4B66-BEA2-93DDE3BFD51F}">
      <dgm:prSet/>
      <dgm:spPr/>
      <dgm:t>
        <a:bodyPr/>
        <a:lstStyle/>
        <a:p>
          <a:endParaRPr lang="en-US"/>
        </a:p>
      </dgm:t>
    </dgm:pt>
    <dgm:pt modelId="{37CF7EDC-42F0-4EB6-B71A-BB397D225D90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All UArizona courses are at least "C" grade or higher </a:t>
          </a:r>
          <a:endParaRPr lang="en-US" dirty="0"/>
        </a:p>
      </dgm:t>
    </dgm:pt>
    <dgm:pt modelId="{01036C11-7918-4D2B-960E-495F24F9BE15}" type="parTrans" cxnId="{31BE1226-BD6A-4E20-A03B-DAA632934275}">
      <dgm:prSet/>
      <dgm:spPr/>
      <dgm:t>
        <a:bodyPr/>
        <a:lstStyle/>
        <a:p>
          <a:endParaRPr lang="en-US"/>
        </a:p>
      </dgm:t>
    </dgm:pt>
    <dgm:pt modelId="{183D4CE4-70A4-42BB-96E2-4C29444E3520}" type="sibTrans" cxnId="{31BE1226-BD6A-4E20-A03B-DAA632934275}">
      <dgm:prSet/>
      <dgm:spPr/>
      <dgm:t>
        <a:bodyPr/>
        <a:lstStyle/>
        <a:p>
          <a:endParaRPr lang="en-US"/>
        </a:p>
      </dgm:t>
    </dgm:pt>
    <dgm:pt modelId="{8063C535-BAB5-4D4A-9009-FB8FF7A15E02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Enrollment </a:t>
          </a:r>
          <a:endParaRPr lang="en-US"/>
        </a:p>
      </dgm:t>
    </dgm:pt>
    <dgm:pt modelId="{3637ACC8-8695-45FD-B601-48D4AE1FEE58}" type="parTrans" cxnId="{E9CA46C1-CCE1-41AF-A520-1E4B592FD02D}">
      <dgm:prSet/>
      <dgm:spPr/>
      <dgm:t>
        <a:bodyPr/>
        <a:lstStyle/>
        <a:p>
          <a:endParaRPr lang="en-US"/>
        </a:p>
      </dgm:t>
    </dgm:pt>
    <dgm:pt modelId="{15D3D8AA-4A69-46E4-B994-4B8BD01A268B}" type="sibTrans" cxnId="{E9CA46C1-CCE1-41AF-A520-1E4B592FD02D}">
      <dgm:prSet/>
      <dgm:spPr/>
      <dgm:t>
        <a:bodyPr/>
        <a:lstStyle/>
        <a:p>
          <a:endParaRPr lang="en-US"/>
        </a:p>
      </dgm:t>
    </dgm:pt>
    <dgm:pt modelId="{427C43A1-68BB-4111-88C2-92DE8AED6C82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Enrolled in at least 1.00 graduate credit hour in graduation term at </a:t>
          </a:r>
          <a:r>
            <a:rPr lang="en-US" err="1">
              <a:latin typeface="Century Gothic" panose="020B0502020202020204"/>
            </a:rPr>
            <a:t>UArizona</a:t>
          </a:r>
          <a:endParaRPr lang="en-US"/>
        </a:p>
      </dgm:t>
    </dgm:pt>
    <dgm:pt modelId="{8CAD4909-2967-4931-A2CB-C841A310A6D5}" type="parTrans" cxnId="{96BF819C-FD38-43AC-8962-B23C7D64DA65}">
      <dgm:prSet/>
      <dgm:spPr/>
      <dgm:t>
        <a:bodyPr/>
        <a:lstStyle/>
        <a:p>
          <a:endParaRPr lang="en-US"/>
        </a:p>
      </dgm:t>
    </dgm:pt>
    <dgm:pt modelId="{AD888234-AF2D-492E-86AF-E6CCC83B8B90}" type="sibTrans" cxnId="{96BF819C-FD38-43AC-8962-B23C7D64DA65}">
      <dgm:prSet/>
      <dgm:spPr/>
      <dgm:t>
        <a:bodyPr/>
        <a:lstStyle/>
        <a:p>
          <a:endParaRPr lang="en-US"/>
        </a:p>
      </dgm:t>
    </dgm:pt>
    <dgm:pt modelId="{4F4B9F6D-1795-4561-8F9D-58162A80F674}">
      <dgm:prSet phldrT="[Text]" phldr="0"/>
      <dgm:spPr/>
      <dgm:t>
        <a:bodyPr/>
        <a:lstStyle/>
        <a:p>
          <a:pPr rtl="0"/>
          <a:r>
            <a:rPr lang="en-US" err="1">
              <a:latin typeface="Century Gothic" panose="020B0502020202020204"/>
            </a:rPr>
            <a:t>GradPath</a:t>
          </a:r>
          <a:r>
            <a:rPr lang="en-US">
              <a:latin typeface="Century Gothic" panose="020B0502020202020204"/>
            </a:rPr>
            <a:t> </a:t>
          </a:r>
          <a:endParaRPr lang="en-US"/>
        </a:p>
      </dgm:t>
    </dgm:pt>
    <dgm:pt modelId="{87F88318-9CBF-4C05-BE24-3AA1EBD3FB23}" type="parTrans" cxnId="{008FC82B-C6DE-49A6-B3F2-D07D6F5D61A5}">
      <dgm:prSet/>
      <dgm:spPr/>
      <dgm:t>
        <a:bodyPr/>
        <a:lstStyle/>
        <a:p>
          <a:endParaRPr lang="en-US"/>
        </a:p>
      </dgm:t>
    </dgm:pt>
    <dgm:pt modelId="{666732D9-B375-49F0-B868-72F79560529C}" type="sibTrans" cxnId="{008FC82B-C6DE-49A6-B3F2-D07D6F5D61A5}">
      <dgm:prSet/>
      <dgm:spPr/>
      <dgm:t>
        <a:bodyPr/>
        <a:lstStyle/>
        <a:p>
          <a:endParaRPr lang="en-US"/>
        </a:p>
      </dgm:t>
    </dgm:pt>
    <dgm:pt modelId="{007E24D3-F40B-4F2C-9ED8-EED785CA5D29}">
      <dgm:prSet phldr="0"/>
      <dgm:spPr/>
      <dgm:t>
        <a:bodyPr/>
        <a:lstStyle/>
        <a:p>
          <a:pPr rtl="0"/>
          <a:endParaRPr lang="en-US">
            <a:latin typeface="Century Gothic" panose="020B0502020202020204"/>
          </a:endParaRPr>
        </a:p>
      </dgm:t>
    </dgm:pt>
    <dgm:pt modelId="{65E67517-E00A-41BE-B809-FDE813B72BC2}" type="parTrans" cxnId="{999A1179-17AA-427A-BEC3-FCF3E44EE44F}">
      <dgm:prSet/>
      <dgm:spPr/>
      <dgm:t>
        <a:bodyPr/>
        <a:lstStyle/>
        <a:p>
          <a:endParaRPr lang="en-US"/>
        </a:p>
      </dgm:t>
    </dgm:pt>
    <dgm:pt modelId="{498246B8-9990-4BEE-A1DE-1766F1180CD5}" type="sibTrans" cxnId="{999A1179-17AA-427A-BEC3-FCF3E44EE44F}">
      <dgm:prSet/>
      <dgm:spPr/>
      <dgm:t>
        <a:bodyPr/>
        <a:lstStyle/>
        <a:p>
          <a:endParaRPr lang="en-US"/>
        </a:p>
      </dgm:t>
    </dgm:pt>
    <dgm:pt modelId="{6A21B575-FBEE-46CB-81DF-A44B9B0A5360}">
      <dgm:prSet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Complete all </a:t>
          </a:r>
          <a:r>
            <a:rPr lang="en-US" err="1">
              <a:latin typeface="Century Gothic" panose="020B0502020202020204"/>
            </a:rPr>
            <a:t>GradPath</a:t>
          </a:r>
          <a:r>
            <a:rPr lang="en-US">
              <a:latin typeface="Century Gothic" panose="020B0502020202020204"/>
            </a:rPr>
            <a:t> forms, which we will go over now!</a:t>
          </a:r>
        </a:p>
      </dgm:t>
    </dgm:pt>
    <dgm:pt modelId="{918235D1-3DA2-4112-A323-2812CDEF50A0}" type="parTrans" cxnId="{0D414812-3DB1-42BF-95E4-7234FF42EB03}">
      <dgm:prSet/>
      <dgm:spPr/>
      <dgm:t>
        <a:bodyPr/>
        <a:lstStyle/>
        <a:p>
          <a:endParaRPr lang="en-US"/>
        </a:p>
      </dgm:t>
    </dgm:pt>
    <dgm:pt modelId="{FACDA4DE-A814-4347-87BE-BB498DC0E87F}" type="sibTrans" cxnId="{0D414812-3DB1-42BF-95E4-7234FF42EB03}">
      <dgm:prSet/>
      <dgm:spPr/>
      <dgm:t>
        <a:bodyPr/>
        <a:lstStyle/>
        <a:p>
          <a:endParaRPr lang="en-US"/>
        </a:p>
      </dgm:t>
    </dgm:pt>
    <dgm:pt modelId="{72A219FD-52AA-4D5D-92C2-D49B5EE051BF}">
      <dgm:prSet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All UPC courses are "B" grade or higher after conversion</a:t>
          </a:r>
        </a:p>
      </dgm:t>
    </dgm:pt>
    <dgm:pt modelId="{F3A14D03-72ED-42BA-A2EE-069C2B74F0EC}" type="parTrans" cxnId="{E4D40C46-9FDF-4F56-A346-A214A941F649}">
      <dgm:prSet/>
      <dgm:spPr/>
      <dgm:t>
        <a:bodyPr/>
        <a:lstStyle/>
        <a:p>
          <a:endParaRPr lang="en-US"/>
        </a:p>
      </dgm:t>
    </dgm:pt>
    <dgm:pt modelId="{0269D924-B597-4223-A852-CF3220947390}" type="sibTrans" cxnId="{E4D40C46-9FDF-4F56-A346-A214A941F649}">
      <dgm:prSet/>
      <dgm:spPr/>
      <dgm:t>
        <a:bodyPr/>
        <a:lstStyle/>
        <a:p>
          <a:endParaRPr lang="en-US"/>
        </a:p>
      </dgm:t>
    </dgm:pt>
    <dgm:pt modelId="{853BE385-BCF9-492C-B7EC-4C9035CC9E30}" type="pres">
      <dgm:prSet presAssocID="{33A8F1E7-ADEF-4A1F-A70D-4C01CB61B40D}" presName="linearFlow" presStyleCnt="0">
        <dgm:presLayoutVars>
          <dgm:dir/>
          <dgm:animLvl val="lvl"/>
          <dgm:resizeHandles val="exact"/>
        </dgm:presLayoutVars>
      </dgm:prSet>
      <dgm:spPr/>
    </dgm:pt>
    <dgm:pt modelId="{B1077B27-F378-4B0B-B480-3D49158D1713}" type="pres">
      <dgm:prSet presAssocID="{D8C17DB8-A839-401D-9895-876AA452F1E9}" presName="composite" presStyleCnt="0"/>
      <dgm:spPr/>
    </dgm:pt>
    <dgm:pt modelId="{EA38118F-BCAB-4781-87E0-AB877271C335}" type="pres">
      <dgm:prSet presAssocID="{D8C17DB8-A839-401D-9895-876AA452F1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BE705C-C66B-4D2A-994A-BAF103E2D963}" type="pres">
      <dgm:prSet presAssocID="{D8C17DB8-A839-401D-9895-876AA452F1E9}" presName="descendantText" presStyleLbl="alignAcc1" presStyleIdx="0" presStyleCnt="3">
        <dgm:presLayoutVars>
          <dgm:bulletEnabled val="1"/>
        </dgm:presLayoutVars>
      </dgm:prSet>
      <dgm:spPr/>
    </dgm:pt>
    <dgm:pt modelId="{1D2D0672-A010-4072-9C71-4DD6F4A1DA40}" type="pres">
      <dgm:prSet presAssocID="{14EF7FCE-DE14-48F7-B5B3-A1F81C58076A}" presName="sp" presStyleCnt="0"/>
      <dgm:spPr/>
    </dgm:pt>
    <dgm:pt modelId="{DA07FC8E-A128-47B2-A780-DF746106C00B}" type="pres">
      <dgm:prSet presAssocID="{8063C535-BAB5-4D4A-9009-FB8FF7A15E02}" presName="composite" presStyleCnt="0"/>
      <dgm:spPr/>
    </dgm:pt>
    <dgm:pt modelId="{2C7D41B0-8ABD-4F62-B9EB-133D7920424A}" type="pres">
      <dgm:prSet presAssocID="{8063C535-BAB5-4D4A-9009-FB8FF7A15E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ED7A9D8-B2E3-4D80-9DCB-312FD9CF152E}" type="pres">
      <dgm:prSet presAssocID="{8063C535-BAB5-4D4A-9009-FB8FF7A15E02}" presName="descendantText" presStyleLbl="alignAcc1" presStyleIdx="1" presStyleCnt="3">
        <dgm:presLayoutVars>
          <dgm:bulletEnabled val="1"/>
        </dgm:presLayoutVars>
      </dgm:prSet>
      <dgm:spPr/>
    </dgm:pt>
    <dgm:pt modelId="{4BAABE24-F505-4EFE-8F00-0238D2BBAE0D}" type="pres">
      <dgm:prSet presAssocID="{15D3D8AA-4A69-46E4-B994-4B8BD01A268B}" presName="sp" presStyleCnt="0"/>
      <dgm:spPr/>
    </dgm:pt>
    <dgm:pt modelId="{A42351F7-AB69-4866-BFC6-808A79E23F16}" type="pres">
      <dgm:prSet presAssocID="{4F4B9F6D-1795-4561-8F9D-58162A80F674}" presName="composite" presStyleCnt="0"/>
      <dgm:spPr/>
    </dgm:pt>
    <dgm:pt modelId="{166FB120-8C7B-4ABE-B83A-7CE3D5B778C1}" type="pres">
      <dgm:prSet presAssocID="{4F4B9F6D-1795-4561-8F9D-58162A80F6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183418-D278-4734-92DC-3A222B03025A}" type="pres">
      <dgm:prSet presAssocID="{4F4B9F6D-1795-4561-8F9D-58162A80F6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F0D70A-9FC8-4B66-BEA2-93DDE3BFD51F}" srcId="{D8C17DB8-A839-401D-9895-876AA452F1E9}" destId="{76FCBD22-2FE8-4E95-8873-B7B0FF653725}" srcOrd="0" destOrd="0" parTransId="{090D134A-3262-4CAD-9A35-77F7F9AAD27F}" sibTransId="{EF27CD46-FFC0-4A02-BFC1-88EB28E6BE4F}"/>
    <dgm:cxn modelId="{0D414812-3DB1-42BF-95E4-7234FF42EB03}" srcId="{4F4B9F6D-1795-4561-8F9D-58162A80F674}" destId="{6A21B575-FBEE-46CB-81DF-A44B9B0A5360}" srcOrd="0" destOrd="0" parTransId="{918235D1-3DA2-4112-A323-2812CDEF50A0}" sibTransId="{FACDA4DE-A814-4347-87BE-BB498DC0E87F}"/>
    <dgm:cxn modelId="{7373A313-92CA-4937-AF94-825226E7DCED}" type="presOf" srcId="{6A21B575-FBEE-46CB-81DF-A44B9B0A5360}" destId="{4C183418-D278-4734-92DC-3A222B03025A}" srcOrd="0" destOrd="0" presId="urn:microsoft.com/office/officeart/2005/8/layout/chevron2"/>
    <dgm:cxn modelId="{6B49521B-E7C5-47D3-A111-E60F835328D6}" type="presOf" srcId="{D8C17DB8-A839-401D-9895-876AA452F1E9}" destId="{EA38118F-BCAB-4781-87E0-AB877271C335}" srcOrd="0" destOrd="0" presId="urn:microsoft.com/office/officeart/2005/8/layout/chevron2"/>
    <dgm:cxn modelId="{5A010B1C-9FA8-4E76-898F-933A88A1E4C7}" type="presOf" srcId="{76FCBD22-2FE8-4E95-8873-B7B0FF653725}" destId="{C6BE705C-C66B-4D2A-994A-BAF103E2D963}" srcOrd="0" destOrd="0" presId="urn:microsoft.com/office/officeart/2005/8/layout/chevron2"/>
    <dgm:cxn modelId="{31BE1226-BD6A-4E20-A03B-DAA632934275}" srcId="{D8C17DB8-A839-401D-9895-876AA452F1E9}" destId="{37CF7EDC-42F0-4EB6-B71A-BB397D225D90}" srcOrd="1" destOrd="0" parTransId="{01036C11-7918-4D2B-960E-495F24F9BE15}" sibTransId="{183D4CE4-70A4-42BB-96E2-4C29444E3520}"/>
    <dgm:cxn modelId="{008FC82B-C6DE-49A6-B3F2-D07D6F5D61A5}" srcId="{33A8F1E7-ADEF-4A1F-A70D-4C01CB61B40D}" destId="{4F4B9F6D-1795-4561-8F9D-58162A80F674}" srcOrd="2" destOrd="0" parTransId="{87F88318-9CBF-4C05-BE24-3AA1EBD3FB23}" sibTransId="{666732D9-B375-49F0-B868-72F79560529C}"/>
    <dgm:cxn modelId="{48FF1E39-A3FD-4C7D-8A9C-5D8D24B9FF00}" type="presOf" srcId="{007E24D3-F40B-4F2C-9ED8-EED785CA5D29}" destId="{4C183418-D278-4734-92DC-3A222B03025A}" srcOrd="0" destOrd="1" presId="urn:microsoft.com/office/officeart/2005/8/layout/chevron2"/>
    <dgm:cxn modelId="{45F2B63B-DA6D-4DB6-B6AA-054476F7D134}" type="presOf" srcId="{33A8F1E7-ADEF-4A1F-A70D-4C01CB61B40D}" destId="{853BE385-BCF9-492C-B7EC-4C9035CC9E30}" srcOrd="0" destOrd="0" presId="urn:microsoft.com/office/officeart/2005/8/layout/chevron2"/>
    <dgm:cxn modelId="{E4D40C46-9FDF-4F56-A346-A214A941F649}" srcId="{D8C17DB8-A839-401D-9895-876AA452F1E9}" destId="{72A219FD-52AA-4D5D-92C2-D49B5EE051BF}" srcOrd="2" destOrd="0" parTransId="{F3A14D03-72ED-42BA-A2EE-069C2B74F0EC}" sibTransId="{0269D924-B597-4223-A852-CF3220947390}"/>
    <dgm:cxn modelId="{C15BEF58-C5AF-4A53-B9FC-D622BEFA30AF}" type="presOf" srcId="{427C43A1-68BB-4111-88C2-92DE8AED6C82}" destId="{CED7A9D8-B2E3-4D80-9DCB-312FD9CF152E}" srcOrd="0" destOrd="0" presId="urn:microsoft.com/office/officeart/2005/8/layout/chevron2"/>
    <dgm:cxn modelId="{999A1179-17AA-427A-BEC3-FCF3E44EE44F}" srcId="{4F4B9F6D-1795-4561-8F9D-58162A80F674}" destId="{007E24D3-F40B-4F2C-9ED8-EED785CA5D29}" srcOrd="1" destOrd="0" parTransId="{65E67517-E00A-41BE-B809-FDE813B72BC2}" sibTransId="{498246B8-9990-4BEE-A1DE-1766F1180CD5}"/>
    <dgm:cxn modelId="{6EAE2979-9AF3-49F0-BC22-DA30E5786E74}" type="presOf" srcId="{72A219FD-52AA-4D5D-92C2-D49B5EE051BF}" destId="{C6BE705C-C66B-4D2A-994A-BAF103E2D963}" srcOrd="0" destOrd="2" presId="urn:microsoft.com/office/officeart/2005/8/layout/chevron2"/>
    <dgm:cxn modelId="{7FE55696-63BC-409F-A015-C074E35952ED}" type="presOf" srcId="{37CF7EDC-42F0-4EB6-B71A-BB397D225D90}" destId="{C6BE705C-C66B-4D2A-994A-BAF103E2D963}" srcOrd="0" destOrd="1" presId="urn:microsoft.com/office/officeart/2005/8/layout/chevron2"/>
    <dgm:cxn modelId="{96BF819C-FD38-43AC-8962-B23C7D64DA65}" srcId="{8063C535-BAB5-4D4A-9009-FB8FF7A15E02}" destId="{427C43A1-68BB-4111-88C2-92DE8AED6C82}" srcOrd="0" destOrd="0" parTransId="{8CAD4909-2967-4931-A2CB-C841A310A6D5}" sibTransId="{AD888234-AF2D-492E-86AF-E6CCC83B8B90}"/>
    <dgm:cxn modelId="{54960EB3-DBCA-4A64-AA49-C0B9A44E41EF}" type="presOf" srcId="{4F4B9F6D-1795-4561-8F9D-58162A80F674}" destId="{166FB120-8C7B-4ABE-B83A-7CE3D5B778C1}" srcOrd="0" destOrd="0" presId="urn:microsoft.com/office/officeart/2005/8/layout/chevron2"/>
    <dgm:cxn modelId="{E9CA46C1-CCE1-41AF-A520-1E4B592FD02D}" srcId="{33A8F1E7-ADEF-4A1F-A70D-4C01CB61B40D}" destId="{8063C535-BAB5-4D4A-9009-FB8FF7A15E02}" srcOrd="1" destOrd="0" parTransId="{3637ACC8-8695-45FD-B601-48D4AE1FEE58}" sibTransId="{15D3D8AA-4A69-46E4-B994-4B8BD01A268B}"/>
    <dgm:cxn modelId="{9521DDE4-C400-479F-8666-F03778E7E3D0}" type="presOf" srcId="{8063C535-BAB5-4D4A-9009-FB8FF7A15E02}" destId="{2C7D41B0-8ABD-4F62-B9EB-133D7920424A}" srcOrd="0" destOrd="0" presId="urn:microsoft.com/office/officeart/2005/8/layout/chevron2"/>
    <dgm:cxn modelId="{CC33E2FD-DD45-42E0-BDC3-5C95C055EBF6}" srcId="{33A8F1E7-ADEF-4A1F-A70D-4C01CB61B40D}" destId="{D8C17DB8-A839-401D-9895-876AA452F1E9}" srcOrd="0" destOrd="0" parTransId="{5281DFB6-D6E6-4EBE-94B9-12E825EB9035}" sibTransId="{14EF7FCE-DE14-48F7-B5B3-A1F81C58076A}"/>
    <dgm:cxn modelId="{BF673D26-D468-48DE-B732-958BC5BCC164}" type="presParOf" srcId="{853BE385-BCF9-492C-B7EC-4C9035CC9E30}" destId="{B1077B27-F378-4B0B-B480-3D49158D1713}" srcOrd="0" destOrd="0" presId="urn:microsoft.com/office/officeart/2005/8/layout/chevron2"/>
    <dgm:cxn modelId="{D5C9DBF0-CB57-4640-9449-DC6971FCDAD0}" type="presParOf" srcId="{B1077B27-F378-4B0B-B480-3D49158D1713}" destId="{EA38118F-BCAB-4781-87E0-AB877271C335}" srcOrd="0" destOrd="0" presId="urn:microsoft.com/office/officeart/2005/8/layout/chevron2"/>
    <dgm:cxn modelId="{C4B23883-939F-4321-900E-747C29AE2CF2}" type="presParOf" srcId="{B1077B27-F378-4B0B-B480-3D49158D1713}" destId="{C6BE705C-C66B-4D2A-994A-BAF103E2D963}" srcOrd="1" destOrd="0" presId="urn:microsoft.com/office/officeart/2005/8/layout/chevron2"/>
    <dgm:cxn modelId="{AF28977C-5AF4-465D-BBF4-D85EBEF19875}" type="presParOf" srcId="{853BE385-BCF9-492C-B7EC-4C9035CC9E30}" destId="{1D2D0672-A010-4072-9C71-4DD6F4A1DA40}" srcOrd="1" destOrd="0" presId="urn:microsoft.com/office/officeart/2005/8/layout/chevron2"/>
    <dgm:cxn modelId="{029D57F9-1E28-4197-99B3-656294561CEE}" type="presParOf" srcId="{853BE385-BCF9-492C-B7EC-4C9035CC9E30}" destId="{DA07FC8E-A128-47B2-A780-DF746106C00B}" srcOrd="2" destOrd="0" presId="urn:microsoft.com/office/officeart/2005/8/layout/chevron2"/>
    <dgm:cxn modelId="{ECB05A7C-0169-4DA8-85B2-0EBB85C1329F}" type="presParOf" srcId="{DA07FC8E-A128-47B2-A780-DF746106C00B}" destId="{2C7D41B0-8ABD-4F62-B9EB-133D7920424A}" srcOrd="0" destOrd="0" presId="urn:microsoft.com/office/officeart/2005/8/layout/chevron2"/>
    <dgm:cxn modelId="{11F6FC6B-ED87-4FCC-9F08-60E57A0E7C08}" type="presParOf" srcId="{DA07FC8E-A128-47B2-A780-DF746106C00B}" destId="{CED7A9D8-B2E3-4D80-9DCB-312FD9CF152E}" srcOrd="1" destOrd="0" presId="urn:microsoft.com/office/officeart/2005/8/layout/chevron2"/>
    <dgm:cxn modelId="{25E9B249-A9ED-4042-8BF7-26A5D7501D9F}" type="presParOf" srcId="{853BE385-BCF9-492C-B7EC-4C9035CC9E30}" destId="{4BAABE24-F505-4EFE-8F00-0238D2BBAE0D}" srcOrd="3" destOrd="0" presId="urn:microsoft.com/office/officeart/2005/8/layout/chevron2"/>
    <dgm:cxn modelId="{D6C4463F-37A4-4470-AE35-E659FEB3E083}" type="presParOf" srcId="{853BE385-BCF9-492C-B7EC-4C9035CC9E30}" destId="{A42351F7-AB69-4866-BFC6-808A79E23F16}" srcOrd="4" destOrd="0" presId="urn:microsoft.com/office/officeart/2005/8/layout/chevron2"/>
    <dgm:cxn modelId="{80B2CE51-7480-41D9-9798-08563383636F}" type="presParOf" srcId="{A42351F7-AB69-4866-BFC6-808A79E23F16}" destId="{166FB120-8C7B-4ABE-B83A-7CE3D5B778C1}" srcOrd="0" destOrd="0" presId="urn:microsoft.com/office/officeart/2005/8/layout/chevron2"/>
    <dgm:cxn modelId="{5EEB20BF-CA1A-46BC-872F-D72371F2ED8E}" type="presParOf" srcId="{A42351F7-AB69-4866-BFC6-808A79E23F16}" destId="{4C183418-D278-4734-92DC-3A222B0302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1754E-3E7A-4335-84BE-3B658F4D164F}">
      <dsp:nvSpPr>
        <dsp:cNvPr id="0" name=""/>
        <dsp:cNvSpPr/>
      </dsp:nvSpPr>
      <dsp:spPr>
        <a:xfrm>
          <a:off x="0" y="291284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1. Finish your </a:t>
          </a:r>
          <a:r>
            <a:rPr lang="en-US" sz="2000" b="1" kern="1200" err="1">
              <a:latin typeface="Century Gothic" panose="020B0502020202020204"/>
            </a:rPr>
            <a:t>UArizona</a:t>
          </a:r>
          <a:r>
            <a:rPr lang="en-US" sz="2000" b="1" kern="1200">
              <a:latin typeface="Century Gothic" panose="020B0502020202020204"/>
            </a:rPr>
            <a:t> + UPC courses </a:t>
          </a:r>
          <a:endParaRPr lang="en-US" sz="2000" b="1" kern="1200"/>
        </a:p>
      </dsp:txBody>
      <dsp:txXfrm>
        <a:off x="0" y="291284"/>
        <a:ext cx="2680283" cy="1608169"/>
      </dsp:txXfrm>
    </dsp:sp>
    <dsp:sp modelId="{CC5141EC-732A-4B3F-9247-4D1124528E55}">
      <dsp:nvSpPr>
        <dsp:cNvPr id="0" name=""/>
        <dsp:cNvSpPr/>
      </dsp:nvSpPr>
      <dsp:spPr>
        <a:xfrm>
          <a:off x="2979992" y="322965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</a:t>
          </a:r>
          <a:r>
            <a:rPr lang="en-US" sz="2000" b="1" kern="1200"/>
            <a:t>.</a:t>
          </a:r>
          <a:r>
            <a:rPr lang="en-US" sz="2000" b="1" kern="1200">
              <a:latin typeface="Century Gothic" panose="020B0502020202020204"/>
            </a:rPr>
            <a:t> </a:t>
          </a:r>
          <a:r>
            <a:rPr lang="en-US" sz="2000" b="1" kern="1200"/>
            <a:t>Send your</a:t>
          </a:r>
          <a:r>
            <a:rPr lang="en-US" sz="2000" b="1" kern="1200">
              <a:latin typeface="Century Gothic" panose="020B0502020202020204"/>
            </a:rPr>
            <a:t> UPC</a:t>
          </a:r>
          <a:r>
            <a:rPr lang="en-US" sz="2000" b="1" kern="1200"/>
            <a:t> official transcripts to </a:t>
          </a:r>
          <a:r>
            <a:rPr lang="en-US" sz="2000" b="1" kern="1200" err="1">
              <a:latin typeface="Century Gothic" panose="020B0502020202020204"/>
            </a:rPr>
            <a:t>UArizona</a:t>
          </a:r>
          <a:endParaRPr lang="en-US" sz="2000" b="1" kern="1200" err="1"/>
        </a:p>
      </dsp:txBody>
      <dsp:txXfrm>
        <a:off x="2979992" y="322965"/>
        <a:ext cx="2680283" cy="1608169"/>
      </dsp:txXfrm>
    </dsp:sp>
    <dsp:sp modelId="{35FFDF80-98C2-405C-8539-8B9A128419DA}">
      <dsp:nvSpPr>
        <dsp:cNvPr id="0" name=""/>
        <dsp:cNvSpPr/>
      </dsp:nvSpPr>
      <dsp:spPr>
        <a:xfrm>
          <a:off x="5896622" y="291284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3. </a:t>
          </a:r>
          <a:r>
            <a:rPr lang="en-US" sz="2000" b="1" kern="1200" err="1"/>
            <a:t>GradPath</a:t>
          </a:r>
          <a:r>
            <a:rPr lang="en-US" sz="2000" b="1" kern="1200"/>
            <a:t> &gt; </a:t>
          </a:r>
          <a:r>
            <a:rPr lang="en-US" sz="2000" b="1" kern="1200">
              <a:latin typeface="Century Gothic" panose="020B0502020202020204"/>
            </a:rPr>
            <a:t>FIRST - Submit</a:t>
          </a:r>
          <a:r>
            <a:rPr lang="en-US" sz="2000" b="1" kern="1200"/>
            <a:t> your Transfer Credit Evaluation form</a:t>
          </a:r>
          <a:r>
            <a:rPr lang="en-US" sz="2000" b="1" kern="1200">
              <a:latin typeface="Century Gothic" panose="020B0502020202020204"/>
            </a:rPr>
            <a:t> listing UPC courses</a:t>
          </a:r>
          <a:endParaRPr lang="en-US" sz="2000" b="1" kern="1200"/>
        </a:p>
      </dsp:txBody>
      <dsp:txXfrm>
        <a:off x="5896622" y="291284"/>
        <a:ext cx="2680283" cy="1608169"/>
      </dsp:txXfrm>
    </dsp:sp>
    <dsp:sp modelId="{5FC5241B-BBAA-48AD-9B37-0B7777BE5862}">
      <dsp:nvSpPr>
        <dsp:cNvPr id="0" name=""/>
        <dsp:cNvSpPr/>
      </dsp:nvSpPr>
      <dsp:spPr>
        <a:xfrm>
          <a:off x="1474155" y="2167483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4.</a:t>
          </a:r>
          <a:r>
            <a:rPr lang="en-US" sz="2000" b="1" kern="1200" dirty="0">
              <a:latin typeface="Century Gothic" panose="020B0502020202020204"/>
            </a:rPr>
            <a:t> </a:t>
          </a:r>
          <a:r>
            <a:rPr lang="en-US" sz="2000" b="1" kern="1200" dirty="0" err="1">
              <a:latin typeface="Century Gothic" panose="020B0502020202020204"/>
            </a:rPr>
            <a:t>GradPath</a:t>
          </a:r>
          <a:r>
            <a:rPr lang="en-US" sz="2000" b="1" kern="1200" dirty="0">
              <a:latin typeface="Century Gothic" panose="020B0502020202020204"/>
            </a:rPr>
            <a:t> &gt; Complete remaining </a:t>
          </a:r>
          <a:r>
            <a:rPr lang="en-US" sz="2000" b="1" kern="1200" dirty="0" err="1">
              <a:latin typeface="Century Gothic" panose="020B0502020202020204"/>
            </a:rPr>
            <a:t>GradPath</a:t>
          </a:r>
          <a:r>
            <a:rPr lang="en-US" sz="2000" b="1" kern="1200" dirty="0">
              <a:latin typeface="Century Gothic" panose="020B0502020202020204"/>
            </a:rPr>
            <a:t> forms and Submit</a:t>
          </a:r>
          <a:endParaRPr lang="en-US" sz="2000" b="1" kern="1200" dirty="0"/>
        </a:p>
      </dsp:txBody>
      <dsp:txXfrm>
        <a:off x="1474155" y="2167483"/>
        <a:ext cx="2680283" cy="1608169"/>
      </dsp:txXfrm>
    </dsp:sp>
    <dsp:sp modelId="{7D8FAC2B-0E93-45F5-B301-C9BE0D524F5B}">
      <dsp:nvSpPr>
        <dsp:cNvPr id="0" name=""/>
        <dsp:cNvSpPr/>
      </dsp:nvSpPr>
      <dsp:spPr>
        <a:xfrm>
          <a:off x="4411906" y="2167483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5. </a:t>
          </a:r>
          <a:r>
            <a:rPr lang="en-US" sz="2000" b="1" kern="1200">
              <a:latin typeface="Century Gothic" panose="020B0502020202020204"/>
            </a:rPr>
            <a:t>Graduate!</a:t>
          </a:r>
          <a:endParaRPr lang="en-US" sz="2000" b="1" kern="1200"/>
        </a:p>
      </dsp:txBody>
      <dsp:txXfrm>
        <a:off x="4411906" y="2167483"/>
        <a:ext cx="2680283" cy="1608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118F-BCAB-4781-87E0-AB877271C335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entury Gothic" panose="020B0502020202020204"/>
            </a:rPr>
            <a:t>Cumulative </a:t>
          </a:r>
          <a:r>
            <a:rPr lang="en-US" sz="1000" kern="1200" err="1">
              <a:latin typeface="Century Gothic" panose="020B0502020202020204"/>
            </a:rPr>
            <a:t>UArizona</a:t>
          </a:r>
          <a:r>
            <a:rPr lang="en-US" sz="1000" kern="1200">
              <a:latin typeface="Century Gothic" panose="020B0502020202020204"/>
            </a:rPr>
            <a:t> GPA</a:t>
          </a:r>
          <a:endParaRPr lang="en-US" sz="1000" kern="1200"/>
        </a:p>
      </dsp:txBody>
      <dsp:txXfrm rot="-5400000">
        <a:off x="0" y="473847"/>
        <a:ext cx="945118" cy="405050"/>
      </dsp:txXfrm>
    </dsp:sp>
    <dsp:sp modelId="{C6BE705C-C66B-4D2A-994A-BAF103E2D963}">
      <dsp:nvSpPr>
        <dsp:cNvPr id="0" name=""/>
        <dsp:cNvSpPr/>
      </dsp:nvSpPr>
      <dsp:spPr>
        <a:xfrm rot="5400000">
          <a:off x="4561304" y="-3614897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Cumulative GPA is a 3.00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All UArizona courses are at least "C" grade or higher 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All UPC courses are "B" grade or higher after conversion</a:t>
          </a:r>
        </a:p>
      </dsp:txBody>
      <dsp:txXfrm rot="-5400000">
        <a:off x="945119" y="44129"/>
        <a:ext cx="8067140" cy="791927"/>
      </dsp:txXfrm>
    </dsp:sp>
    <dsp:sp modelId="{2C7D41B0-8ABD-4F62-B9EB-133D7920424A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entury Gothic" panose="020B0502020202020204"/>
            </a:rPr>
            <a:t>Enrollment </a:t>
          </a:r>
          <a:endParaRPr lang="en-US" sz="1000" kern="1200"/>
        </a:p>
      </dsp:txBody>
      <dsp:txXfrm rot="-5400000">
        <a:off x="0" y="1626274"/>
        <a:ext cx="945118" cy="405050"/>
      </dsp:txXfrm>
    </dsp:sp>
    <dsp:sp modelId="{CED7A9D8-B2E3-4D80-9DCB-312FD9CF152E}">
      <dsp:nvSpPr>
        <dsp:cNvPr id="0" name=""/>
        <dsp:cNvSpPr/>
      </dsp:nvSpPr>
      <dsp:spPr>
        <a:xfrm rot="5400000">
          <a:off x="4561304" y="-2462470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Enrolled in at least 1.00 graduate credit hour in graduation term at </a:t>
          </a:r>
          <a:r>
            <a:rPr lang="en-US" sz="1600" kern="1200" err="1">
              <a:latin typeface="Century Gothic" panose="020B0502020202020204"/>
            </a:rPr>
            <a:t>UArizona</a:t>
          </a:r>
          <a:endParaRPr lang="en-US" sz="1600" kern="1200"/>
        </a:p>
      </dsp:txBody>
      <dsp:txXfrm rot="-5400000">
        <a:off x="945119" y="1196556"/>
        <a:ext cx="8067140" cy="791927"/>
      </dsp:txXfrm>
    </dsp:sp>
    <dsp:sp modelId="{166FB120-8C7B-4ABE-B83A-7CE3D5B778C1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err="1">
              <a:latin typeface="Century Gothic" panose="020B0502020202020204"/>
            </a:rPr>
            <a:t>GradPath</a:t>
          </a:r>
          <a:r>
            <a:rPr lang="en-US" sz="1000" kern="1200">
              <a:latin typeface="Century Gothic" panose="020B0502020202020204"/>
            </a:rPr>
            <a:t> </a:t>
          </a:r>
          <a:endParaRPr lang="en-US" sz="1000" kern="1200"/>
        </a:p>
      </dsp:txBody>
      <dsp:txXfrm rot="-5400000">
        <a:off x="0" y="2778702"/>
        <a:ext cx="945118" cy="405050"/>
      </dsp:txXfrm>
    </dsp:sp>
    <dsp:sp modelId="{4C183418-D278-4734-92DC-3A222B03025A}">
      <dsp:nvSpPr>
        <dsp:cNvPr id="0" name=""/>
        <dsp:cNvSpPr/>
      </dsp:nvSpPr>
      <dsp:spPr>
        <a:xfrm rot="5400000">
          <a:off x="4561304" y="-1310042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Complete all </a:t>
          </a:r>
          <a:r>
            <a:rPr lang="en-US" sz="1600" kern="1200" err="1">
              <a:latin typeface="Century Gothic" panose="020B0502020202020204"/>
            </a:rPr>
            <a:t>GradPath</a:t>
          </a:r>
          <a:r>
            <a:rPr lang="en-US" sz="1600" kern="1200">
              <a:latin typeface="Century Gothic" panose="020B0502020202020204"/>
            </a:rPr>
            <a:t> forms, which we will go over now!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Century Gothic" panose="020B0502020202020204"/>
          </a:endParaRPr>
        </a:p>
      </dsp:txBody>
      <dsp:txXfrm rot="-5400000">
        <a:off x="945119" y="2348984"/>
        <a:ext cx="8067140" cy="79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CB0A-89EB-468E-AC8A-FD795B6F9BAD}" type="datetimeFigureOut">
              <a:rPr lang="en-US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A8AD-F508-456B-80AB-F92E72653A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0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4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8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4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4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8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4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9" y="5988871"/>
            <a:ext cx="3179036" cy="8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9" y="5988871"/>
            <a:ext cx="3179036" cy="8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udentcenter.arizona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chaelsutter.com/arizo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studentcenter.arizona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studentcenter.arizona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icrocampus@arizona.edu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uaccess.arizona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M.A. Studies of Global Media Degree Requirements and Graduation Steps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96752-66D6-2D7E-AB85-B2E5A3F3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E3C554-1C84-D243-B1A5-5B1836C195F5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60" y="2644681"/>
            <a:ext cx="6909775" cy="2214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24EE7-839A-4D20-A6C4-CECA2667974D}"/>
              </a:ext>
            </a:extLst>
          </p:cNvPr>
          <p:cNvSpPr txBox="1"/>
          <p:nvPr/>
        </p:nvSpPr>
        <p:spPr>
          <a:xfrm>
            <a:off x="318220" y="2460568"/>
            <a:ext cx="4602427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Select 'School Search' and search for UPC</a:t>
            </a:r>
          </a:p>
          <a:p>
            <a:pPr marL="342900" indent="-342900">
              <a:buAutoNum type="arabicPeriod"/>
            </a:pPr>
            <a:r>
              <a:rPr lang="en-US" sz="1400" dirty="0"/>
              <a:t>Next to 'International,' select 'Yes'</a:t>
            </a:r>
          </a:p>
          <a:p>
            <a:pPr marL="342900" indent="-342900">
              <a:buAutoNum type="arabicPeriod"/>
            </a:pPr>
            <a:r>
              <a:rPr lang="en-US" sz="1400" dirty="0"/>
              <a:t>Next to 'Term Type,' select 'Semester'</a:t>
            </a:r>
          </a:p>
          <a:p>
            <a:pPr marL="342900" indent="-342900">
              <a:buAutoNum type="arabicPeriod"/>
            </a:pPr>
            <a:r>
              <a:rPr lang="en-US" sz="1400" dirty="0"/>
              <a:t>Add 2 approved UPC courses</a:t>
            </a:r>
          </a:p>
          <a:p>
            <a:pPr marL="800100" lvl="1" indent="-342900">
              <a:buAutoNum type="alphaLcPeriod"/>
            </a:pPr>
            <a:r>
              <a:rPr lang="en-US" sz="1400" b="1" dirty="0"/>
              <a:t>Term taken (I.e.: </a:t>
            </a:r>
            <a:r>
              <a:rPr lang="en-US" sz="1400" b="1" dirty="0">
                <a:solidFill>
                  <a:srgbClr val="FF0000"/>
                </a:solidFill>
              </a:rPr>
              <a:t>Fall</a:t>
            </a:r>
            <a:r>
              <a:rPr lang="en-US" sz="1400" b="1" dirty="0"/>
              <a:t>)</a:t>
            </a:r>
          </a:p>
          <a:p>
            <a:pPr marL="800100" lvl="1" indent="-342900">
              <a:buAutoNum type="alphaLcPeriod"/>
            </a:pPr>
            <a:r>
              <a:rPr lang="en-US" sz="1400" b="1" dirty="0"/>
              <a:t>Year (I.e.:</a:t>
            </a:r>
            <a:r>
              <a:rPr lang="en-US" sz="1400" b="1" dirty="0">
                <a:solidFill>
                  <a:srgbClr val="FF0000"/>
                </a:solidFill>
              </a:rPr>
              <a:t> 2024</a:t>
            </a:r>
            <a:r>
              <a:rPr lang="en-US" sz="1400" b="1" dirty="0"/>
              <a:t>) </a:t>
            </a:r>
          </a:p>
          <a:p>
            <a:pPr marL="800100" lvl="1" indent="-342900">
              <a:buAutoNum type="alphaLcPeriod"/>
            </a:pPr>
            <a:r>
              <a:rPr lang="en-US" sz="1400" b="1" dirty="0"/>
              <a:t>Subject – (I.e.: </a:t>
            </a:r>
            <a:r>
              <a:rPr lang="en-US" sz="1400" b="1" dirty="0">
                <a:solidFill>
                  <a:srgbClr val="FF0000"/>
                </a:solidFill>
              </a:rPr>
              <a:t>AR</a:t>
            </a:r>
            <a:r>
              <a:rPr lang="en-US" sz="1400" b="1" dirty="0"/>
              <a:t>)</a:t>
            </a:r>
          </a:p>
          <a:p>
            <a:pPr marL="800100" lvl="1" indent="-342900">
              <a:buAutoNum type="alphaLcPeriod"/>
            </a:pPr>
            <a:r>
              <a:rPr lang="en-US" sz="1400" b="1" dirty="0"/>
              <a:t>Course number (I.e.: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  <a:ea typeface="+mn-lt"/>
                <a:cs typeface="+mn-lt"/>
              </a:rPr>
              <a:t>304</a:t>
            </a:r>
            <a:r>
              <a:rPr lang="en-US" sz="1400" b="1" dirty="0"/>
              <a:t>)</a:t>
            </a:r>
          </a:p>
          <a:p>
            <a:pPr marL="800100" lvl="1" indent="-342900">
              <a:buAutoNum type="alphaLcPeriod"/>
            </a:pPr>
            <a:r>
              <a:rPr lang="en-US" sz="1400" b="1" dirty="0"/>
              <a:t>Course name as it appears on transcript (I.e.: </a:t>
            </a:r>
            <a:r>
              <a:rPr lang="en-US" sz="1400" b="1" dirty="0">
                <a:solidFill>
                  <a:srgbClr val="FF0000"/>
                </a:solidFill>
              </a:rPr>
              <a:t>Studio 10 – Graduation Project Workshop</a:t>
            </a:r>
            <a:r>
              <a:rPr lang="en-US" sz="1400" b="1" dirty="0"/>
              <a:t>)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Grade earned as it appears on transcript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Units earned as they appear on transcript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3F8C7-AFF5-49AA-A78C-4DD98D02EB2F}"/>
              </a:ext>
            </a:extLst>
          </p:cNvPr>
          <p:cNvSpPr txBox="1"/>
          <p:nvPr/>
        </p:nvSpPr>
        <p:spPr>
          <a:xfrm>
            <a:off x="5330581" y="4906659"/>
            <a:ext cx="558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Do not convert the grades and units</a:t>
            </a:r>
          </a:p>
          <a:p>
            <a:r>
              <a:rPr lang="en-US"/>
              <a:t>Graduate College will review</a:t>
            </a: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DA6A6F9D-E983-48B9-B719-68CD978E930E}"/>
              </a:ext>
            </a:extLst>
          </p:cNvPr>
          <p:cNvSpPr/>
          <p:nvPr/>
        </p:nvSpPr>
        <p:spPr>
          <a:xfrm rot="19500000">
            <a:off x="9411084" y="4892011"/>
            <a:ext cx="1185059" cy="3456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E67AE2-EC1B-493E-ABDC-4F99CD654AB9}"/>
              </a:ext>
            </a:extLst>
          </p:cNvPr>
          <p:cNvSpPr txBox="1">
            <a:spLocks/>
          </p:cNvSpPr>
          <p:nvPr/>
        </p:nvSpPr>
        <p:spPr>
          <a:xfrm>
            <a:off x="434752" y="680022"/>
            <a:ext cx="11567981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err="1"/>
              <a:t>GradPath</a:t>
            </a:r>
            <a:r>
              <a:rPr lang="en-US"/>
              <a:t>: Transfer Credit Evaluation Form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367B6-7F8D-3145-8BE8-8DFCDA3BF927}"/>
              </a:ext>
            </a:extLst>
          </p:cNvPr>
          <p:cNvSpPr txBox="1"/>
          <p:nvPr/>
        </p:nvSpPr>
        <p:spPr>
          <a:xfrm>
            <a:off x="4287686" y="5762479"/>
            <a:ext cx="7670800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"Spring" at UA = Term 1 at UPC and runs from March to July</a:t>
            </a:r>
            <a:endParaRPr lang="en-US" sz="1600" dirty="0"/>
          </a:p>
          <a:p>
            <a:r>
              <a:rPr lang="en-US" sz="1600" b="1" dirty="0"/>
              <a:t>"Fall" at UA = Term 2 at UPC and runs from August to December</a:t>
            </a:r>
          </a:p>
          <a:p>
            <a:r>
              <a:rPr lang="en-US" sz="1600" b="1" dirty="0"/>
              <a:t>"Winter" at UA = Summer session at UPC and runs from January to February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F58B0-BE04-C01E-9ACF-0F9339807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9416772-D209-4E58-AEF6-A047B3F3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3" y="2184234"/>
            <a:ext cx="7971368" cy="32726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5" y="447188"/>
            <a:ext cx="11286373" cy="970450"/>
          </a:xfrm>
        </p:spPr>
        <p:txBody>
          <a:bodyPr/>
          <a:lstStyle/>
          <a:p>
            <a:r>
              <a:rPr lang="en-US" err="1"/>
              <a:t>GradPath</a:t>
            </a:r>
            <a:r>
              <a:rPr lang="en-US"/>
              <a:t>: Transfer Credit Evaluation Form 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232779" y="2308889"/>
            <a:ext cx="3522781" cy="38729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="1" dirty="0"/>
              <a:t>. School Search:</a:t>
            </a:r>
            <a:r>
              <a:rPr lang="en-US" dirty="0">
                <a:solidFill>
                  <a:srgbClr val="FFFFFF"/>
                </a:solidFill>
              </a:rPr>
              <a:t> Universidad Peruana de </a:t>
            </a:r>
            <a:r>
              <a:rPr lang="en-US" dirty="0" err="1">
                <a:solidFill>
                  <a:srgbClr val="FFFFFF"/>
                </a:solidFill>
              </a:rPr>
              <a:t>Ciencias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Aplicadas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en-US" b="1" dirty="0">
                <a:solidFill>
                  <a:srgbClr val="FFFFFF"/>
                </a:solidFill>
              </a:rPr>
              <a:t>International: </a:t>
            </a:r>
            <a:r>
              <a:rPr lang="en-US" dirty="0">
                <a:solidFill>
                  <a:srgbClr val="FFFFFF"/>
                </a:solidFill>
              </a:rPr>
              <a:t>Yes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b="1" i="1" dirty="0">
                <a:solidFill>
                  <a:srgbClr val="FFFFFF"/>
                </a:solidFill>
              </a:rPr>
              <a:t>Term Type: </a:t>
            </a:r>
            <a:r>
              <a:rPr lang="en-US" i="1" dirty="0">
                <a:solidFill>
                  <a:srgbClr val="FFFFFF"/>
                </a:solidFill>
              </a:rPr>
              <a:t>Semester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is where the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UPC transfer courses are added to be used on UArizona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MA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GLO  Plan of Study.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770267" y="2504730"/>
            <a:ext cx="608216" cy="378526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58C2AA31-E634-4B77-995C-838ACBED7CCD}"/>
              </a:ext>
            </a:extLst>
          </p:cNvPr>
          <p:cNvSpPr/>
          <p:nvPr/>
        </p:nvSpPr>
        <p:spPr>
          <a:xfrm rot="19680000">
            <a:off x="8973823" y="5581882"/>
            <a:ext cx="187954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22FEE-BCFD-4211-A656-90230D2DC70D}"/>
              </a:ext>
            </a:extLst>
          </p:cNvPr>
          <p:cNvSpPr txBox="1"/>
          <p:nvPr/>
        </p:nvSpPr>
        <p:spPr>
          <a:xfrm>
            <a:off x="4965887" y="5701863"/>
            <a:ext cx="558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Notice that grades and units were reviewed by Graduate College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29280-8856-82D5-4F82-C1675716F6AE}"/>
              </a:ext>
            </a:extLst>
          </p:cNvPr>
          <p:cNvSpPr txBox="1"/>
          <p:nvPr/>
        </p:nvSpPr>
        <p:spPr>
          <a:xfrm>
            <a:off x="3840891" y="2697892"/>
            <a:ext cx="2461053" cy="20005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chemeClr val="bg1"/>
                </a:solidFill>
                <a:latin typeface="Arial"/>
                <a:cs typeface="Arial"/>
              </a:rPr>
              <a:t>Universidad Peruana de </a:t>
            </a:r>
            <a:r>
              <a:rPr lang="es-PE" sz="700">
                <a:solidFill>
                  <a:schemeClr val="bg1"/>
                </a:solidFill>
                <a:latin typeface="Arial"/>
                <a:cs typeface="Arial"/>
              </a:rPr>
              <a:t>Ciencias</a:t>
            </a:r>
            <a:r>
              <a:rPr lang="en-US" sz="7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PE" sz="700">
                <a:solidFill>
                  <a:schemeClr val="bg1"/>
                </a:solidFill>
                <a:latin typeface="Arial"/>
                <a:cs typeface="Arial"/>
              </a:rPr>
              <a:t>Aplicadas</a:t>
            </a:r>
          </a:p>
        </p:txBody>
      </p:sp>
      <p:sp>
        <p:nvSpPr>
          <p:cNvPr id="8" name="Oval 7"/>
          <p:cNvSpPr/>
          <p:nvPr/>
        </p:nvSpPr>
        <p:spPr>
          <a:xfrm>
            <a:off x="3722525" y="2629179"/>
            <a:ext cx="2079041" cy="335902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8E5F-B537-7BE4-4F1F-46E81E0A9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5" y="447188"/>
            <a:ext cx="11286373" cy="970450"/>
          </a:xfrm>
        </p:spPr>
        <p:txBody>
          <a:bodyPr/>
          <a:lstStyle/>
          <a:p>
            <a:r>
              <a:rPr lang="en-US" err="1"/>
              <a:t>GradPath</a:t>
            </a:r>
            <a:r>
              <a:rPr lang="en-US"/>
              <a:t>: Transfer Credit Evaluation Form 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653584" y="2542038"/>
            <a:ext cx="5939571" cy="387293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/>
            <a:r>
              <a:rPr lang="en-US" sz="2400"/>
              <a:t>Remember, only grades equivalent to a B or higher will transfer into </a:t>
            </a:r>
            <a:r>
              <a:rPr lang="en-US" sz="2400" err="1"/>
              <a:t>UArizona</a:t>
            </a:r>
            <a:r>
              <a:rPr lang="en-US" sz="2400"/>
              <a:t>.</a:t>
            </a:r>
          </a:p>
          <a:p>
            <a:pPr marL="285750" indent="-285750"/>
            <a:r>
              <a:rPr lang="en-US" sz="2400"/>
              <a:t>Anything lower than a B equivalent will need to be retaken at UPC before it will transfer in, and thus, before you can graduate from </a:t>
            </a:r>
            <a:r>
              <a:rPr lang="en-US" sz="2400" err="1"/>
              <a:t>UArizona</a:t>
            </a:r>
            <a:r>
              <a:rPr lang="en-US" sz="2400"/>
              <a:t>.</a:t>
            </a:r>
          </a:p>
          <a:p>
            <a:pPr marL="285750"/>
            <a:r>
              <a:rPr lang="en-US" sz="2400" b="1" u="sng"/>
              <a:t>Again, do not convert the grades on your Transfer Credit Evaluation Form yourself! GSAS will do this for you.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F3B8BB7-74E2-A774-2EDF-99CAC6C9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85" y="2753360"/>
            <a:ext cx="4024630" cy="2804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BF0A64-3B1B-9DDC-DB47-2BB64DF04A2F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FDF08-9691-9C4D-6656-EE6638AF1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07" y="351496"/>
            <a:ext cx="10571998" cy="970450"/>
          </a:xfrm>
        </p:spPr>
        <p:txBody>
          <a:bodyPr/>
          <a:lstStyle/>
          <a:p>
            <a:r>
              <a:rPr lang="en-US" dirty="0"/>
              <a:t>MA: </a:t>
            </a:r>
            <a:r>
              <a:rPr lang="en-US" dirty="0" err="1"/>
              <a:t>GradPath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07362" y="2211354"/>
            <a:ext cx="10833489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Student forms must be submitted in order. Each form has a routing process.</a:t>
            </a:r>
          </a:p>
          <a:p>
            <a:endParaRPr lang="en-US" b="1" dirty="0"/>
          </a:p>
          <a:p>
            <a:pPr marL="457200" indent="-457200">
              <a:buAutoNum type="arabicPeriod"/>
            </a:pPr>
            <a:r>
              <a:rPr lang="en-US" dirty="0" err="1"/>
              <a:t>SoJ</a:t>
            </a:r>
            <a:r>
              <a:rPr lang="en-US" dirty="0"/>
              <a:t> Faculty Academic Advisor 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Monica Chadha)</a:t>
            </a:r>
            <a:endParaRPr lang="en-US" dirty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b="1" dirty="0"/>
              <a:t>You are responsible for 3 of the 4 forms:</a:t>
            </a:r>
          </a:p>
          <a:p>
            <a:r>
              <a:rPr lang="en-US" b="1" dirty="0"/>
              <a:t>	</a:t>
            </a:r>
            <a:r>
              <a:rPr lang="en-US" dirty="0"/>
              <a:t>1. Responsible Conduct of Research</a:t>
            </a:r>
          </a:p>
          <a:p>
            <a:r>
              <a:rPr lang="en-US" b="1" dirty="0"/>
              <a:t>	</a:t>
            </a:r>
            <a:r>
              <a:rPr lang="en-US" dirty="0"/>
              <a:t>2. Plan of Study</a:t>
            </a:r>
          </a:p>
          <a:p>
            <a:r>
              <a:rPr lang="en-US" b="1" dirty="0"/>
              <a:t>	</a:t>
            </a:r>
            <a:r>
              <a:rPr lang="en-US" dirty="0"/>
              <a:t>3. Master’s Committee Appointment Form</a:t>
            </a:r>
          </a:p>
          <a:p>
            <a:r>
              <a:rPr lang="en-US" b="1" dirty="0"/>
              <a:t>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4. Master’s Completion Report</a:t>
            </a:r>
          </a:p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** You do not do this form. 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SoJ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will submit this to the Graduate College to confirm</a:t>
            </a:r>
          </a:p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completion of department degree requirements. 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E5688-E75D-2F37-3C75-2253CC25975A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7B0A0-BF4E-D651-6BD9-925C349B4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26" y="604557"/>
            <a:ext cx="11830954" cy="970450"/>
          </a:xfrm>
        </p:spPr>
        <p:txBody>
          <a:bodyPr/>
          <a:lstStyle/>
          <a:p>
            <a:r>
              <a:rPr lang="en-US" dirty="0"/>
              <a:t>MA: </a:t>
            </a:r>
            <a:r>
              <a:rPr lang="en-US" dirty="0" err="1"/>
              <a:t>GradPath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4294967295"/>
          </p:nvPr>
        </p:nvSpPr>
        <p:spPr>
          <a:xfrm>
            <a:off x="541512" y="2298146"/>
            <a:ext cx="8165097" cy="1109308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en-US"/>
              <a:t>Responsible Conduct of Research </a:t>
            </a:r>
          </a:p>
          <a:p>
            <a:pPr marL="361950" lvl="1" indent="0">
              <a:buNone/>
            </a:pPr>
            <a:r>
              <a:rPr lang="en-US"/>
              <a:t>This is the first </a:t>
            </a:r>
            <a:r>
              <a:rPr lang="en-US" err="1"/>
              <a:t>GradPath</a:t>
            </a:r>
            <a:r>
              <a:rPr lang="en-US"/>
              <a:t> form for all students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10" y="3244627"/>
            <a:ext cx="6688837" cy="178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4294967295"/>
          </p:nvPr>
        </p:nvSpPr>
        <p:spPr>
          <a:xfrm>
            <a:off x="4592825" y="5143717"/>
            <a:ext cx="7230207" cy="11093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Until you complete this form, you will not have access to any of the other forms. </a:t>
            </a:r>
          </a:p>
          <a:p>
            <a:pPr marL="0" indent="0">
              <a:buNone/>
            </a:pPr>
            <a:r>
              <a:rPr lang="en-US"/>
              <a:t>This form does not require any approval, so you will have access to the other forms immediately.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92598-9AAB-541E-3687-D51017FA89BB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8CB3E-E0E9-6895-85E9-E3D814057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MA: </a:t>
            </a:r>
            <a:r>
              <a:rPr lang="en-US" dirty="0" err="1"/>
              <a:t>GradPath</a:t>
            </a:r>
            <a:r>
              <a:rPr lang="en-US" dirty="0"/>
              <a:t> - Plan of Study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301572" y="2531139"/>
            <a:ext cx="5865962" cy="3862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your Plan of Study: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Indicate that you are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doing a thesis.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Enter your Expected Graduation Term (EGT)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your EGT is different than what you see, you can change it here. Once Plan of Study is approved by the Graduate College, it will update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Select your Faculty Advisor (Searching via first and last name is easiest): 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 </a:t>
            </a: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Monica Chadha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25" y="2285319"/>
            <a:ext cx="5383764" cy="3724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84776" y="3237722"/>
            <a:ext cx="1856791" cy="335902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84775" y="3910207"/>
            <a:ext cx="3115812" cy="69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45017" y="2515314"/>
            <a:ext cx="396550" cy="288568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B18A06B-CB8B-C5C2-AE2D-C1D2C6CB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98" y="4169456"/>
            <a:ext cx="845005" cy="170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E85C0-7D02-5EC3-09C7-FE53B2A94DCF}"/>
              </a:ext>
            </a:extLst>
          </p:cNvPr>
          <p:cNvSpPr txBox="1"/>
          <p:nvPr/>
        </p:nvSpPr>
        <p:spPr>
          <a:xfrm>
            <a:off x="7770688" y="4142207"/>
            <a:ext cx="198504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highlight>
                  <a:srgbClr val="C0C0C0"/>
                </a:highlight>
                <a:ea typeface="+mn-lt"/>
                <a:cs typeface="+mn-lt"/>
              </a:rPr>
              <a:t>Monica Chadha</a:t>
            </a:r>
            <a:endParaRPr lang="en-US">
              <a:solidFill>
                <a:schemeClr val="accent1"/>
              </a:solidFill>
              <a:highlight>
                <a:srgbClr val="C0C0C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F130-98CD-021D-DFB9-6409D4781138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46625-A96C-BB6F-5F58-E10EFF9C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MA: </a:t>
            </a:r>
            <a:r>
              <a:rPr lang="en-US" dirty="0" err="1"/>
              <a:t>GradPath</a:t>
            </a:r>
            <a:r>
              <a:rPr lang="en-US" dirty="0"/>
              <a:t> - Plan of Study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45614" y="2602061"/>
            <a:ext cx="5865962" cy="350474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List the courses needed to meet your degree requirements:</a:t>
            </a:r>
          </a:p>
          <a:p>
            <a:pPr marL="0" indent="0">
              <a:buNone/>
            </a:pPr>
            <a:r>
              <a:rPr lang="en-US" i="1" dirty="0"/>
              <a:t>You can select from: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 dirty="0"/>
              <a:t>Get Enrollments </a:t>
            </a:r>
            <a:r>
              <a:rPr lang="en-US" dirty="0"/>
              <a:t>– UA courses you have already taken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 dirty="0"/>
              <a:t>Get Future Courses</a:t>
            </a:r>
            <a:r>
              <a:rPr lang="en-US" dirty="0"/>
              <a:t> - Do not use this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 dirty="0"/>
              <a:t>Get Transfer </a:t>
            </a:r>
            <a:r>
              <a:rPr lang="en-US" dirty="0"/>
              <a:t>– Courses that have been approved through the Transfer Credit Evaluation form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dirty="0"/>
              <a:t>(Transfer Credit Evaluation form must be submitted and courses must be verified before completing the Plan of Study form)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35" y="2000278"/>
            <a:ext cx="4411717" cy="87511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C84F310-2B98-4AF6-B642-A104F55BB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85" y="3097128"/>
            <a:ext cx="4318570" cy="3009676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66B4987-8EAC-F944-A779-79EDD3F4DE1F}"/>
              </a:ext>
            </a:extLst>
          </p:cNvPr>
          <p:cNvSpPr/>
          <p:nvPr/>
        </p:nvSpPr>
        <p:spPr>
          <a:xfrm>
            <a:off x="9643056" y="2044521"/>
            <a:ext cx="504422" cy="321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27576-1A6E-B66B-673A-920F29D152DD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A3A52-7D36-2F94-F0AF-02FE354A5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MA: </a:t>
            </a:r>
            <a:r>
              <a:rPr lang="en-US" dirty="0" err="1"/>
              <a:t>GradPath</a:t>
            </a:r>
            <a:r>
              <a:rPr lang="en-US" dirty="0"/>
              <a:t> – Master’s Committee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9135" y="3744219"/>
            <a:ext cx="5414461" cy="139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500"/>
          </a:p>
          <a:p>
            <a:r>
              <a:rPr lang="en-US" sz="2500"/>
              <a:t>It will ask if you have a Master's/Specialist committee.</a:t>
            </a:r>
          </a:p>
          <a:p>
            <a:pPr lvl="1"/>
            <a:r>
              <a:rPr lang="en-US" sz="2300"/>
              <a:t>Select "No"</a:t>
            </a:r>
          </a:p>
          <a:p>
            <a:r>
              <a:rPr lang="en-US" sz="2500"/>
              <a:t>This will auto-populate your faculty academic advisor's name. </a:t>
            </a:r>
          </a:p>
          <a:p>
            <a:endParaRPr lang="en-US" sz="25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6044B4D-3B85-4047-A2DD-250978AE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58" y="2435400"/>
            <a:ext cx="6024033" cy="31143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F6303-31F5-CE53-617C-083246848C88}"/>
              </a:ext>
            </a:extLst>
          </p:cNvPr>
          <p:cNvSpPr txBox="1"/>
          <p:nvPr/>
        </p:nvSpPr>
        <p:spPr>
          <a:xfrm>
            <a:off x="8205141" y="3915363"/>
            <a:ext cx="20282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highlight>
                  <a:srgbClr val="C0C0C0"/>
                </a:highlight>
              </a:rPr>
              <a:t>Monica</a:t>
            </a:r>
            <a:r>
              <a:rPr lang="en-US" sz="1500" b="1" dirty="0">
                <a:solidFill>
                  <a:schemeClr val="accent1"/>
                </a:solidFill>
                <a:highlight>
                  <a:srgbClr val="C0C0C0"/>
                </a:highlight>
                <a:ea typeface="+mn-lt"/>
                <a:cs typeface="+mn-lt"/>
              </a:rPr>
              <a:t> Chadha</a:t>
            </a: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BFDC5-1201-B95B-9A93-866FA1E30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MA: </a:t>
            </a:r>
            <a:r>
              <a:rPr lang="en-US" dirty="0" err="1"/>
              <a:t>GradPath</a:t>
            </a:r>
            <a:r>
              <a:rPr lang="en-US" dirty="0"/>
              <a:t> - 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45331" y="2226942"/>
            <a:ext cx="11183249" cy="11093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/>
              <a:t>After you submit a form you can scroll to the bottom of the form and see who has yet to make a decision and when they received the form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22" y="2937397"/>
            <a:ext cx="5057775" cy="243840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1864160" y="5347264"/>
            <a:ext cx="8165097" cy="116268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someone approves your form, it will route automatically to the next reviewer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DD9DF-6529-7877-30EF-A1AF9AB5773D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D81A1C-6EF0-6124-000D-22440199DC73}"/>
              </a:ext>
            </a:extLst>
          </p:cNvPr>
          <p:cNvSpPr/>
          <p:nvPr/>
        </p:nvSpPr>
        <p:spPr>
          <a:xfrm>
            <a:off x="4069521" y="3699564"/>
            <a:ext cx="784086" cy="993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64A5D-3D58-0E0C-633A-91F2F0C1FE51}"/>
              </a:ext>
            </a:extLst>
          </p:cNvPr>
          <p:cNvSpPr/>
          <p:nvPr/>
        </p:nvSpPr>
        <p:spPr>
          <a:xfrm>
            <a:off x="4003261" y="4892260"/>
            <a:ext cx="850346" cy="883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C42D5-C16D-F0DA-BB1B-FE4730C158F2}"/>
              </a:ext>
            </a:extLst>
          </p:cNvPr>
          <p:cNvSpPr/>
          <p:nvPr/>
        </p:nvSpPr>
        <p:spPr>
          <a:xfrm>
            <a:off x="5311912" y="4875693"/>
            <a:ext cx="1071216" cy="104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A5C5E-60B0-2EEA-A82C-0475F80B779F}"/>
              </a:ext>
            </a:extLst>
          </p:cNvPr>
          <p:cNvSpPr/>
          <p:nvPr/>
        </p:nvSpPr>
        <p:spPr>
          <a:xfrm>
            <a:off x="7194825" y="4886737"/>
            <a:ext cx="927651" cy="883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26C54-51A1-7A09-85CB-4C0624CB9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Questions: </a:t>
            </a:r>
            <a:r>
              <a:rPr lang="en-US" err="1"/>
              <a:t>GradPath</a:t>
            </a:r>
            <a:r>
              <a:rPr lang="en-US"/>
              <a:t>  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7653" y="2126164"/>
            <a:ext cx="11666261" cy="3109913"/>
          </a:xfrm>
        </p:spPr>
        <p:txBody>
          <a:bodyPr>
            <a:noAutofit/>
          </a:bodyPr>
          <a:lstStyle/>
          <a:p>
            <a:pPr lvl="1"/>
            <a:r>
              <a:rPr lang="en-US" sz="1800" dirty="0"/>
              <a:t>My Expected Graduation Term (EGT) says “Spring 2023” (or the wrong term) but I am graduating Fall 2024 (or a different term)? What do I do?</a:t>
            </a:r>
          </a:p>
          <a:p>
            <a:pPr lvl="2"/>
            <a:r>
              <a:rPr lang="en-US" sz="1600" dirty="0"/>
              <a:t> </a:t>
            </a:r>
            <a:r>
              <a:rPr lang="en-US" sz="16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Indicate your actual EGT on your plan of study. Once approved by the Graduate College, it will update in the system.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My classes end after the Graduate College program completion deadline for my expected graduation term, will that negatively impact my diploma? </a:t>
            </a:r>
          </a:p>
          <a:p>
            <a:pPr lvl="2"/>
            <a:r>
              <a:rPr lang="en-US" sz="1600" dirty="0">
                <a:solidFill>
                  <a:schemeClr val="accent4">
                    <a:lumMod val="10000"/>
                    <a:lumOff val="90000"/>
                  </a:schemeClr>
                </a:solidFill>
                <a:ea typeface="+mn-lt"/>
                <a:cs typeface="+mn-lt"/>
              </a:rPr>
              <a:t>No, your diploma will still list the conferral date of your expected graduation term. </a:t>
            </a:r>
          </a:p>
          <a:p>
            <a:pPr lvl="1"/>
            <a:r>
              <a:rPr lang="en-US" sz="1800" dirty="0"/>
              <a:t>How long does it take for me to receive my diploma once my degree is posted?</a:t>
            </a:r>
          </a:p>
          <a:p>
            <a:pPr lvl="2"/>
            <a:r>
              <a:rPr lang="en-US" sz="1600" dirty="0"/>
              <a:t> </a:t>
            </a:r>
            <a:r>
              <a:rPr lang="en-US" sz="16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~ 4-6 weeks. We will mail one batch to UPC to make it easier.</a:t>
            </a:r>
          </a:p>
          <a:p>
            <a:pPr marL="457200" lvl="1" indent="0">
              <a:buNone/>
            </a:pP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C6565-52DD-42B2-86E0-57022534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Your Support System at </a:t>
            </a:r>
            <a:r>
              <a:rPr lang="en-US" sz="3200" err="1"/>
              <a:t>UArizona</a:t>
            </a:r>
            <a:endParaRPr lang="en-US" err="1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06885" y="2296836"/>
            <a:ext cx="10572125" cy="38360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Graduate Student Academic Services, Arizona International, and School of Journalism:</a:t>
            </a:r>
          </a:p>
          <a:p>
            <a:pPr lvl="1"/>
            <a:r>
              <a:rPr lang="en-US" dirty="0"/>
              <a:t>Review and Approves your </a:t>
            </a:r>
            <a:r>
              <a:rPr lang="en-US" dirty="0" err="1"/>
              <a:t>GradPath</a:t>
            </a:r>
            <a:r>
              <a:rPr lang="en-US" dirty="0"/>
              <a:t> Forms</a:t>
            </a:r>
          </a:p>
          <a:p>
            <a:pPr lvl="1"/>
            <a:r>
              <a:rPr lang="en-US" dirty="0"/>
              <a:t>Process Transfer Credit Evaluation Forms</a:t>
            </a:r>
          </a:p>
          <a:p>
            <a:pPr lvl="1"/>
            <a:r>
              <a:rPr lang="en-US" dirty="0"/>
              <a:t>Ensure the Graduate Departments and students are in compliance with policy</a:t>
            </a:r>
          </a:p>
          <a:p>
            <a:pPr lvl="1"/>
            <a:r>
              <a:rPr lang="en-US" dirty="0"/>
              <a:t>Review and audits your degree</a:t>
            </a:r>
          </a:p>
          <a:p>
            <a:pPr lvl="1"/>
            <a:r>
              <a:rPr lang="en-US" dirty="0"/>
              <a:t>Award your degree after final review</a:t>
            </a:r>
          </a:p>
          <a:p>
            <a:pPr lvl="1"/>
            <a:r>
              <a:rPr lang="en-US" dirty="0"/>
              <a:t>Provide Certificate of Completion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1675A-9CEF-0686-CB68-69697699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66FD-D698-42D2-A1D4-6F05BCF7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 fontScale="90000"/>
          </a:bodyPr>
          <a:lstStyle/>
          <a:p>
            <a:r>
              <a:rPr lang="en-US"/>
              <a:t>Next Steps: Receiving your </a:t>
            </a:r>
            <a:r>
              <a:rPr lang="en-US" err="1"/>
              <a:t>UArizona</a:t>
            </a:r>
            <a:r>
              <a:rPr lang="en-US"/>
              <a:t>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38E9-E914-493D-9C1A-B81B6D955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anchor="ctr">
            <a:normAutofit/>
          </a:bodyPr>
          <a:lstStyle/>
          <a:p>
            <a:r>
              <a:rPr lang="en-US"/>
              <a:t>It usually takes 10-14 business days for your degree to post after all required </a:t>
            </a:r>
            <a:r>
              <a:rPr lang="en-US" err="1"/>
              <a:t>GradPath</a:t>
            </a:r>
            <a:r>
              <a:rPr lang="en-US"/>
              <a:t> forms have been completed.</a:t>
            </a:r>
          </a:p>
          <a:p>
            <a:r>
              <a:rPr lang="en-US"/>
              <a:t>You can confirm your degree has been posted in the Academic Summary section of your Student Center (</a:t>
            </a:r>
            <a:r>
              <a:rPr lang="en-US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/>
              <a:t>).</a:t>
            </a:r>
          </a:p>
          <a:p>
            <a:r>
              <a:rPr lang="en-US"/>
              <a:t>Your physical diploma will be shipped to UPC about a month or so after your degree has been posted.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B12B-3D12-4725-B62D-7ABCEC89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43" y="2028473"/>
            <a:ext cx="4303349" cy="4565889"/>
          </a:xfrm>
          <a:prstGeom prst="rect">
            <a:avLst/>
          </a:prstGeom>
          <a:noFill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78A1CAE-7E4C-443A-B5FF-988D19FC6B10}"/>
              </a:ext>
            </a:extLst>
          </p:cNvPr>
          <p:cNvSpPr/>
          <p:nvPr/>
        </p:nvSpPr>
        <p:spPr>
          <a:xfrm rot="7634199">
            <a:off x="9844638" y="4452080"/>
            <a:ext cx="2153708" cy="96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A56CE4-C3C4-4B01-8173-AC92044AD20D}"/>
              </a:ext>
            </a:extLst>
          </p:cNvPr>
          <p:cNvSpPr/>
          <p:nvPr/>
        </p:nvSpPr>
        <p:spPr>
          <a:xfrm>
            <a:off x="9449628" y="1937157"/>
            <a:ext cx="1505779" cy="739575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4E4A7-BCC8-4C52-9ADB-A5B01DC5DF27}"/>
              </a:ext>
            </a:extLst>
          </p:cNvPr>
          <p:cNvSpPr/>
          <p:nvPr/>
        </p:nvSpPr>
        <p:spPr>
          <a:xfrm>
            <a:off x="9273403" y="5580475"/>
            <a:ext cx="1851794" cy="95197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4CADA-BDDF-4A72-4403-573A4FDA24B1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D6EAD-8D1B-3694-130C-AD0FC1DF1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66E3-74FE-4EED-B4F2-B76B21C8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Next Steps: Receiving your </a:t>
            </a:r>
            <a:r>
              <a:rPr lang="en-US" err="1"/>
              <a:t>UArizona</a:t>
            </a:r>
            <a:r>
              <a:rPr lang="en-US"/>
              <a:t>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8CB32-DDCE-404A-AA2A-D2680FE7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9" y="2346526"/>
            <a:ext cx="7498291" cy="36365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need proof of degree completion quickly for a job opportunity or further education, you can order an </a:t>
            </a:r>
            <a:r>
              <a:rPr lang="en-US" dirty="0" err="1"/>
              <a:t>eDiploma</a:t>
            </a:r>
            <a:r>
              <a:rPr lang="en-US" dirty="0"/>
              <a:t> 10 days after your degree has been posted.</a:t>
            </a:r>
          </a:p>
          <a:p>
            <a:r>
              <a:rPr lang="en-US" dirty="0"/>
              <a:t>Your </a:t>
            </a:r>
            <a:r>
              <a:rPr lang="en-US" dirty="0" err="1"/>
              <a:t>eDiploma</a:t>
            </a:r>
            <a:r>
              <a:rPr lang="en-US" dirty="0"/>
              <a:t> is a signed and certified PDF of your original paper diploma used for easy diploma verification purposes. You will receive your </a:t>
            </a:r>
            <a:r>
              <a:rPr lang="en-US" dirty="0" err="1"/>
              <a:t>eDiploma</a:t>
            </a:r>
            <a:r>
              <a:rPr lang="en-US" dirty="0"/>
              <a:t> within 60 seconds of ordering. </a:t>
            </a:r>
          </a:p>
          <a:p>
            <a:r>
              <a:rPr lang="en-US" dirty="0"/>
              <a:t>There is a one-time $20 USD charge. You can then forward your </a:t>
            </a:r>
            <a:r>
              <a:rPr lang="en-US" dirty="0" err="1"/>
              <a:t>eDiploma</a:t>
            </a:r>
            <a:r>
              <a:rPr lang="en-US" dirty="0"/>
              <a:t> as often as you need.</a:t>
            </a:r>
          </a:p>
          <a:p>
            <a:r>
              <a:rPr lang="en-US" dirty="0"/>
              <a:t>For document security, the </a:t>
            </a:r>
            <a:r>
              <a:rPr lang="en-US" dirty="0" err="1"/>
              <a:t>eDiploma</a:t>
            </a:r>
            <a:r>
              <a:rPr lang="en-US" dirty="0"/>
              <a:t> cannot be printed.</a:t>
            </a:r>
          </a:p>
          <a:p>
            <a:r>
              <a:rPr lang="en-US" dirty="0"/>
              <a:t>Link to order </a:t>
            </a:r>
            <a:r>
              <a:rPr lang="en-US" dirty="0" err="1"/>
              <a:t>eDiploma</a:t>
            </a:r>
            <a:r>
              <a:rPr lang="en-US" dirty="0"/>
              <a:t> AND to check status of Diploma: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https://www.michaelsutter.com/arizona 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Login using your NETID and PASSWORD. Do not log in using the other options!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C24822-69A6-41A4-AE80-62110B6B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65" y="2289577"/>
            <a:ext cx="4101547" cy="31816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30DD1BC-3EC1-4A43-9D11-62C67F3ACCAC}"/>
              </a:ext>
            </a:extLst>
          </p:cNvPr>
          <p:cNvSpPr/>
          <p:nvPr/>
        </p:nvSpPr>
        <p:spPr>
          <a:xfrm rot="2820000" flipH="1">
            <a:off x="10259652" y="3360591"/>
            <a:ext cx="2006853" cy="79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3C08F8-2491-4DDE-B857-EC1A2B443EB4}"/>
              </a:ext>
            </a:extLst>
          </p:cNvPr>
          <p:cNvSpPr/>
          <p:nvPr/>
        </p:nvSpPr>
        <p:spPr>
          <a:xfrm>
            <a:off x="7911025" y="2582618"/>
            <a:ext cx="3499361" cy="406217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C5770F4C-7422-C7B3-25AF-E9CAC3D67900}"/>
              </a:ext>
            </a:extLst>
          </p:cNvPr>
          <p:cNvSpPr/>
          <p:nvPr/>
        </p:nvSpPr>
        <p:spPr>
          <a:xfrm>
            <a:off x="9067799" y="3301312"/>
            <a:ext cx="906161" cy="93705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9CC0D15C-5548-9A7C-AB8F-BC8B57A14FD7}"/>
              </a:ext>
            </a:extLst>
          </p:cNvPr>
          <p:cNvSpPr/>
          <p:nvPr/>
        </p:nvSpPr>
        <p:spPr>
          <a:xfrm>
            <a:off x="9098690" y="4763529"/>
            <a:ext cx="844378" cy="87526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DA3262-C40E-52E2-1C3F-483F0D1DE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115C-1B13-4D54-A2C9-3F8BC722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Ordering </a:t>
            </a:r>
            <a:r>
              <a:rPr lang="en-US" err="1"/>
              <a:t>UArizona</a:t>
            </a:r>
            <a:r>
              <a:rPr lang="en-US"/>
              <a:t>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98B5-9C82-4EB1-B293-724058F1D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033092" cy="3638763"/>
          </a:xfrm>
        </p:spPr>
        <p:txBody>
          <a:bodyPr anchor="ctr">
            <a:normAutofit/>
          </a:bodyPr>
          <a:lstStyle/>
          <a:p>
            <a:r>
              <a:rPr lang="en-US" sz="2000"/>
              <a:t>You can order </a:t>
            </a:r>
            <a:r>
              <a:rPr lang="en-US" sz="2000" b="1" u="sng"/>
              <a:t>unofficial</a:t>
            </a:r>
            <a:r>
              <a:rPr lang="en-US" sz="2000"/>
              <a:t> </a:t>
            </a:r>
            <a:r>
              <a:rPr lang="en-US" sz="2000" err="1"/>
              <a:t>UArizona</a:t>
            </a:r>
            <a:r>
              <a:rPr lang="en-US" sz="2000"/>
              <a:t> transcripts at any time, free of charge, in your </a:t>
            </a:r>
            <a:r>
              <a:rPr lang="en-US" sz="2000" err="1"/>
              <a:t>UAccess</a:t>
            </a:r>
            <a:r>
              <a:rPr lang="en-US" sz="2000"/>
              <a:t> Student Center (</a:t>
            </a:r>
            <a:r>
              <a:rPr lang="en-US" sz="2000">
                <a:solidFill>
                  <a:srgbClr val="FF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 sz="2000"/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2C3F7-FE06-4137-B5B8-8D2C39CE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05" y="2438459"/>
            <a:ext cx="5901021" cy="3422591"/>
          </a:xfrm>
          <a:prstGeom prst="rect">
            <a:avLst/>
          </a:prstGeom>
          <a:noFill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7C12665-48BD-4B77-9F5E-3BCAECF64A5C}"/>
              </a:ext>
            </a:extLst>
          </p:cNvPr>
          <p:cNvSpPr/>
          <p:nvPr/>
        </p:nvSpPr>
        <p:spPr>
          <a:xfrm rot="7634199">
            <a:off x="10501566" y="3748280"/>
            <a:ext cx="1743445" cy="96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0C9F93-1F1C-4EDB-B71E-AF8E5B0F09A8}"/>
              </a:ext>
            </a:extLst>
          </p:cNvPr>
          <p:cNvSpPr/>
          <p:nvPr/>
        </p:nvSpPr>
        <p:spPr>
          <a:xfrm>
            <a:off x="9733908" y="4984127"/>
            <a:ext cx="1840209" cy="770630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D0195E-26B8-4C59-A812-7D86563AF035}"/>
              </a:ext>
            </a:extLst>
          </p:cNvPr>
          <p:cNvSpPr/>
          <p:nvPr/>
        </p:nvSpPr>
        <p:spPr>
          <a:xfrm>
            <a:off x="8050696" y="2438459"/>
            <a:ext cx="1558773" cy="591301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79012-C76D-7B98-326C-DF9C5AEB3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Ordering </a:t>
            </a:r>
            <a:r>
              <a:rPr lang="en-US" err="1"/>
              <a:t>UArizona</a:t>
            </a:r>
            <a:r>
              <a:rPr lang="en-US"/>
              <a:t>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13F3-773A-4E1D-9428-952EEB92F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446124"/>
            <a:ext cx="5185873" cy="3638763"/>
          </a:xfrm>
        </p:spPr>
        <p:txBody>
          <a:bodyPr anchor="ctr">
            <a:normAutofit fontScale="85000" lnSpcReduction="10000"/>
          </a:bodyPr>
          <a:lstStyle/>
          <a:p>
            <a:r>
              <a:rPr lang="en-US"/>
              <a:t>You can also order </a:t>
            </a:r>
            <a:r>
              <a:rPr lang="en-US" b="1" u="sng"/>
              <a:t>official</a:t>
            </a:r>
            <a:r>
              <a:rPr lang="en-US"/>
              <a:t> </a:t>
            </a:r>
            <a:r>
              <a:rPr lang="en-US" err="1"/>
              <a:t>UArizona</a:t>
            </a:r>
            <a:r>
              <a:rPr lang="en-US"/>
              <a:t> transcripts in your </a:t>
            </a:r>
            <a:r>
              <a:rPr lang="en-US" err="1"/>
              <a:t>UAccess</a:t>
            </a:r>
            <a:r>
              <a:rPr lang="en-US"/>
              <a:t> Student Center (</a:t>
            </a:r>
            <a:r>
              <a:rPr lang="en-US">
                <a:solidFill>
                  <a:srgbClr val="FF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/>
              <a:t>).</a:t>
            </a:r>
          </a:p>
          <a:p>
            <a:r>
              <a:rPr lang="en-US"/>
              <a:t>You can order physical or digital copies. Price depends on your format and shipping choice, but you must use a credit card for payment.</a:t>
            </a:r>
          </a:p>
          <a:p>
            <a:r>
              <a:rPr lang="en-US" b="1" u="sng"/>
              <a:t>WE HIGHLY RECOMMEND</a:t>
            </a:r>
            <a:r>
              <a:rPr lang="en-US"/>
              <a:t> selecting International Federal Express shipping so you can receive a tracking number and monitor the shipping history as your package travels to you internationally.</a:t>
            </a:r>
          </a:p>
          <a:p>
            <a:r>
              <a:rPr lang="en-US"/>
              <a:t>Transcripts have gotten lost in the mail, and the Registrar’s Office is not accountable for lost mail, nor will they give you a refund.</a:t>
            </a:r>
          </a:p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BF9E11-C291-4C84-9E05-1E20201D1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03" y="2222287"/>
            <a:ext cx="5028635" cy="4236626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6BB9AA-E804-4549-9F1F-4AB9D9A2EFD4}"/>
              </a:ext>
            </a:extLst>
          </p:cNvPr>
          <p:cNvSpPr/>
          <p:nvPr/>
        </p:nvSpPr>
        <p:spPr>
          <a:xfrm>
            <a:off x="9563101" y="3198746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75D2D7-D51A-48A7-A8B6-6063128C3F13}"/>
              </a:ext>
            </a:extLst>
          </p:cNvPr>
          <p:cNvSpPr/>
          <p:nvPr/>
        </p:nvSpPr>
        <p:spPr>
          <a:xfrm>
            <a:off x="9563091" y="2203365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58269D-19B2-4971-AC4C-1AA005F179F5}"/>
              </a:ext>
            </a:extLst>
          </p:cNvPr>
          <p:cNvSpPr/>
          <p:nvPr/>
        </p:nvSpPr>
        <p:spPr>
          <a:xfrm>
            <a:off x="7519982" y="6076094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3C3ACD8-9F63-433C-9F0B-3F84819B1F29}"/>
              </a:ext>
            </a:extLst>
          </p:cNvPr>
          <p:cNvSpPr/>
          <p:nvPr/>
        </p:nvSpPr>
        <p:spPr>
          <a:xfrm rot="3198669">
            <a:off x="6304532" y="4572096"/>
            <a:ext cx="2006853" cy="112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188A7-FFE0-8CAC-B474-4AE2B14B1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Ordering </a:t>
            </a:r>
            <a:r>
              <a:rPr lang="en-US" err="1"/>
              <a:t>UArizona</a:t>
            </a:r>
            <a:r>
              <a:rPr lang="en-US"/>
              <a:t> Transcripts</a:t>
            </a:r>
          </a:p>
        </p:txBody>
      </p:sp>
      <p:pic>
        <p:nvPicPr>
          <p:cNvPr id="11" name="Picture 11" descr="Transcript 1.png">
            <a:extLst>
              <a:ext uri="{FF2B5EF4-FFF2-40B4-BE49-F238E27FC236}">
                <a16:creationId xmlns:a16="http://schemas.microsoft.com/office/drawing/2014/main" id="{25A6CECA-0887-4D46-B862-51D07C6D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05" y="1985830"/>
            <a:ext cx="3165612" cy="45584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304" y="2876820"/>
            <a:ext cx="5185873" cy="3638763"/>
          </a:xfrm>
        </p:spPr>
        <p:txBody>
          <a:bodyPr anchor="ctr">
            <a:normAutofit/>
          </a:bodyPr>
          <a:lstStyle/>
          <a:p>
            <a:r>
              <a:rPr lang="en-US"/>
              <a:t>You will be routed to a separate screen via Credentials Solutions.</a:t>
            </a:r>
          </a:p>
          <a:p>
            <a:r>
              <a:rPr lang="en-US"/>
              <a:t>Under "Pricing and Payment", various options of delivery are available here. </a:t>
            </a:r>
          </a:p>
          <a:p>
            <a:r>
              <a:rPr lang="en-US"/>
              <a:t>If you are also looking to deliver to a U.S location, federal express domestic options are also available.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14" name="Picture 14" descr="Transcript 2.png">
            <a:extLst>
              <a:ext uri="{FF2B5EF4-FFF2-40B4-BE49-F238E27FC236}">
                <a16:creationId xmlns:a16="http://schemas.microsoft.com/office/drawing/2014/main" id="{0B6C3BE2-90EC-4235-81C2-7DDC8255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100" y="2522747"/>
            <a:ext cx="3319231" cy="34885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C5C732-AC2B-4131-9698-F0393DC070C6}"/>
              </a:ext>
            </a:extLst>
          </p:cNvPr>
          <p:cNvSpPr/>
          <p:nvPr/>
        </p:nvSpPr>
        <p:spPr>
          <a:xfrm>
            <a:off x="5880653" y="4707894"/>
            <a:ext cx="2502990" cy="773518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E99B7-4F6C-9B7D-62D0-BDE1D7AC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Attending Graduation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33" y="2371044"/>
            <a:ext cx="11465160" cy="3945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We would love to see you all in Tucson for graduation!</a:t>
            </a:r>
          </a:p>
          <a:p>
            <a:r>
              <a:rPr lang="en-US" sz="2400"/>
              <a:t>Details regarding the ceremony will be sent to you as soon as we are officially notified of what events will be occurring and when they will occur.</a:t>
            </a:r>
          </a:p>
          <a:p>
            <a:r>
              <a:rPr lang="en-US" sz="2400" b="0" i="0">
                <a:effectLst/>
                <a:ea typeface="+mn-lt"/>
                <a:cs typeface="+mn-lt"/>
              </a:rPr>
              <a:t>Generally, Fall graduates will </a:t>
            </a:r>
            <a:r>
              <a:rPr lang="en-US" sz="2400">
                <a:ea typeface="+mn-lt"/>
                <a:cs typeface="+mn-lt"/>
              </a:rPr>
              <a:t>be able to attend </a:t>
            </a:r>
            <a:r>
              <a:rPr lang="en-US" sz="2400" b="0" i="0">
                <a:effectLst/>
                <a:ea typeface="+mn-lt"/>
                <a:cs typeface="+mn-lt"/>
              </a:rPr>
              <a:t>a</a:t>
            </a:r>
            <a:r>
              <a:rPr lang="en-US" sz="2400">
                <a:ea typeface="+mn-lt"/>
                <a:cs typeface="+mn-lt"/>
              </a:rPr>
              <a:t> celebration </a:t>
            </a:r>
            <a:r>
              <a:rPr lang="en-US" sz="2400" b="0" i="0">
                <a:effectLst/>
                <a:ea typeface="+mn-lt"/>
                <a:cs typeface="+mn-lt"/>
              </a:rPr>
              <a:t>in December hosted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b="0" i="0">
                <a:effectLst/>
                <a:ea typeface="+mn-lt"/>
                <a:cs typeface="+mn-lt"/>
              </a:rPr>
              <a:t>by</a:t>
            </a:r>
            <a:r>
              <a:rPr lang="en-US" sz="2400">
                <a:ea typeface="+mn-lt"/>
                <a:cs typeface="+mn-lt"/>
              </a:rPr>
              <a:t> the SBE Department</a:t>
            </a:r>
            <a:r>
              <a:rPr lang="en-US" sz="2400" b="0" i="0">
                <a:effectLst/>
                <a:ea typeface="+mn-lt"/>
                <a:cs typeface="+mn-lt"/>
              </a:rPr>
              <a:t>, and Spring &amp; Summer graduates will</a:t>
            </a:r>
            <a:r>
              <a:rPr lang="en-US" sz="2400">
                <a:ea typeface="+mn-lt"/>
                <a:cs typeface="+mn-lt"/>
              </a:rPr>
              <a:t> be able to attend both the university wide commencement </a:t>
            </a:r>
            <a:r>
              <a:rPr lang="en-US" sz="2400" b="0" i="0">
                <a:effectLst/>
                <a:ea typeface="+mn-lt"/>
                <a:cs typeface="+mn-lt"/>
              </a:rPr>
              <a:t>ceremony </a:t>
            </a:r>
            <a:r>
              <a:rPr lang="en-US" sz="2400">
                <a:ea typeface="+mn-lt"/>
                <a:cs typeface="+mn-lt"/>
              </a:rPr>
              <a:t>and the convocation hosted by CAPLA in</a:t>
            </a:r>
            <a:r>
              <a:rPr lang="en-US" sz="2400" b="0" i="0">
                <a:effectLst/>
                <a:ea typeface="+mn-lt"/>
                <a:cs typeface="+mn-lt"/>
              </a:rPr>
              <a:t> May</a:t>
            </a:r>
            <a:r>
              <a:rPr lang="en-US" sz="2400">
                <a:ea typeface="+mn-lt"/>
                <a:cs typeface="+mn-lt"/>
              </a:rPr>
              <a:t>.</a:t>
            </a:r>
          </a:p>
          <a:p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EA275-C06B-A419-A991-3C42C206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Attending Graduation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36" y="2211491"/>
            <a:ext cx="11207946" cy="3945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Arizona International can assist with the immigration process by providing an official letter of invitation that you can submit with your visa application (you will most likely need a B2 tourist visa – this program does not qualify you for an F1 student visa!).</a:t>
            </a:r>
          </a:p>
          <a:p>
            <a:r>
              <a:rPr lang="en-US" sz="2400"/>
              <a:t>You will be sent a survey to request this letter soon if you have not already received it.</a:t>
            </a:r>
          </a:p>
          <a:p>
            <a:r>
              <a:rPr lang="en-US" sz="2400"/>
              <a:t>This letter of invitation is the only assistance </a:t>
            </a:r>
            <a:r>
              <a:rPr lang="en-US" sz="2400" err="1"/>
              <a:t>UArizona</a:t>
            </a:r>
            <a:r>
              <a:rPr lang="en-US" sz="2400"/>
              <a:t> can provide with your trip to Tucson. You will be fully responsible for planning and paying for your travels to Tucson, like any other vacation you might take.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82A7-5065-B92F-C9B3-894092EE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A89B-FF6B-41C9-93F5-0C523F3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Contact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915E0-3E16-4124-88BB-AADCC727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2845" y="2193712"/>
            <a:ext cx="6906307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Arizona International Office: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B12835"/>
                </a:solidFill>
                <a:hlinkClick r:id="rId2"/>
              </a:rPr>
              <a:t>microcampus@arizona.edu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B12835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Graduate College Degree Counselor:</a:t>
            </a:r>
          </a:p>
          <a:p>
            <a:pPr marL="0" indent="0" algn="ctr">
              <a:buNone/>
            </a:pPr>
            <a:r>
              <a:rPr lang="en-US" sz="2000" b="1" u="sng">
                <a:ea typeface="+mn-lt"/>
                <a:cs typeface="+mn-lt"/>
              </a:rPr>
              <a:t>amtakagi@arizona.edu</a:t>
            </a:r>
            <a:endParaRPr lang="en-US" b="1" u="sng"/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 </a:t>
            </a:r>
            <a:endParaRPr lang="en-US" sz="2000" b="1" u="sng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3D001-1AFB-A68E-210B-E32D9CD9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Flow Chart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62996810"/>
              </p:ext>
            </p:extLst>
          </p:nvPr>
        </p:nvGraphicFramePr>
        <p:xfrm>
          <a:off x="2032000" y="2071396"/>
          <a:ext cx="8576906" cy="406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AA412A-B04B-D6F6-AB15-FB313B693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of Global Media (MA) – 31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-2337936" y="3503027"/>
            <a:ext cx="5194583" cy="576262"/>
          </a:xfrm>
        </p:spPr>
        <p:txBody>
          <a:bodyPr/>
          <a:lstStyle/>
          <a:p>
            <a:r>
              <a:rPr lang="en-US" sz="2400" b="1" dirty="0"/>
              <a:t>UPC Courses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251" y="2778547"/>
            <a:ext cx="8659716" cy="31099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lvl="1"/>
            <a:endParaRPr lang="en-US" sz="1800" dirty="0">
              <a:ea typeface="+mn-lt"/>
              <a:cs typeface="+mn-lt"/>
            </a:endParaRPr>
          </a:p>
          <a:p>
            <a:pPr lvl="1"/>
            <a:endParaRPr lang="en-US" sz="18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60E87-39BF-648A-DBC4-56958BC4088B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81F6C-7794-876F-98F7-83251735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7764"/>
            <a:ext cx="3786398" cy="94137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462BBC-EB37-1E43-853D-FDFC718FB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94957"/>
              </p:ext>
            </p:extLst>
          </p:nvPr>
        </p:nvGraphicFramePr>
        <p:xfrm>
          <a:off x="691781" y="2294789"/>
          <a:ext cx="11267325" cy="3472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183">
                  <a:extLst>
                    <a:ext uri="{9D8B030D-6E8A-4147-A177-3AD203B41FA5}">
                      <a16:colId xmlns:a16="http://schemas.microsoft.com/office/drawing/2014/main" val="2336585631"/>
                    </a:ext>
                  </a:extLst>
                </a:gridCol>
                <a:gridCol w="1843646">
                  <a:extLst>
                    <a:ext uri="{9D8B030D-6E8A-4147-A177-3AD203B41FA5}">
                      <a16:colId xmlns:a16="http://schemas.microsoft.com/office/drawing/2014/main" val="824775021"/>
                    </a:ext>
                  </a:extLst>
                </a:gridCol>
                <a:gridCol w="1955670">
                  <a:extLst>
                    <a:ext uri="{9D8B030D-6E8A-4147-A177-3AD203B41FA5}">
                      <a16:colId xmlns:a16="http://schemas.microsoft.com/office/drawing/2014/main" val="3733868926"/>
                    </a:ext>
                  </a:extLst>
                </a:gridCol>
                <a:gridCol w="1919252">
                  <a:extLst>
                    <a:ext uri="{9D8B030D-6E8A-4147-A177-3AD203B41FA5}">
                      <a16:colId xmlns:a16="http://schemas.microsoft.com/office/drawing/2014/main" val="465516876"/>
                    </a:ext>
                  </a:extLst>
                </a:gridCol>
                <a:gridCol w="1921018">
                  <a:extLst>
                    <a:ext uri="{9D8B030D-6E8A-4147-A177-3AD203B41FA5}">
                      <a16:colId xmlns:a16="http://schemas.microsoft.com/office/drawing/2014/main" val="4262538950"/>
                    </a:ext>
                  </a:extLst>
                </a:gridCol>
                <a:gridCol w="1682556">
                  <a:extLst>
                    <a:ext uri="{9D8B030D-6E8A-4147-A177-3AD203B41FA5}">
                      <a16:colId xmlns:a16="http://schemas.microsoft.com/office/drawing/2014/main" val="360515015"/>
                    </a:ext>
                  </a:extLst>
                </a:gridCol>
              </a:tblGrid>
              <a:tr h="5652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Journalism</a:t>
                      </a:r>
                      <a:endParaRPr lang="es-MX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Marketing</a:t>
                      </a:r>
                      <a:endParaRPr lang="es-MX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Photography</a:t>
                      </a:r>
                      <a:endParaRPr lang="es-MX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Corporate Imaging</a:t>
                      </a:r>
                      <a:endParaRPr lang="es-MX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Advertising</a:t>
                      </a:r>
                      <a:endParaRPr lang="es-MX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Audiovisual</a:t>
                      </a:r>
                      <a:endParaRPr lang="es-MX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58803"/>
                  </a:ext>
                </a:extLst>
              </a:tr>
              <a:tr h="548111">
                <a:tc>
                  <a:txBody>
                    <a:bodyPr/>
                    <a:lstStyle/>
                    <a:p>
                      <a:r>
                        <a:rPr lang="en-US" dirty="0"/>
                        <a:t>PE19 (4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CM71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CF47 (4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IM80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PU65 (3 units)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AV86 (5 units)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018207"/>
                  </a:ext>
                </a:extLst>
              </a:tr>
              <a:tr h="548111">
                <a:tc>
                  <a:txBody>
                    <a:bodyPr/>
                    <a:lstStyle/>
                    <a:p>
                      <a:r>
                        <a:rPr lang="en-US" dirty="0"/>
                        <a:t>PE50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CM89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CF45 (4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IM81 (4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PU122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AV88 (3 units)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63508"/>
                  </a:ext>
                </a:extLst>
              </a:tr>
              <a:tr h="548111">
                <a:tc>
                  <a:txBody>
                    <a:bodyPr/>
                    <a:lstStyle/>
                    <a:p>
                      <a:r>
                        <a:rPr lang="en-US" dirty="0"/>
                        <a:t>PE57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CM85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CF46 (4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IM79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PU176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AV91 (4 units)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06149"/>
                  </a:ext>
                </a:extLst>
              </a:tr>
              <a:tr h="548111">
                <a:tc>
                  <a:txBody>
                    <a:bodyPr/>
                    <a:lstStyle/>
                    <a:p>
                      <a:r>
                        <a:rPr lang="en-US" dirty="0"/>
                        <a:t>PE69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CM74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CF27 (4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IM52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PU177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AV84 (4 units)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32844"/>
                  </a:ext>
                </a:extLst>
              </a:tr>
              <a:tr h="548111">
                <a:tc>
                  <a:txBody>
                    <a:bodyPr/>
                    <a:lstStyle/>
                    <a:p>
                      <a:r>
                        <a:rPr lang="en-US" dirty="0"/>
                        <a:t>PE77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CM79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IM89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PU114 (3 units)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7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of Global Media (MA) – 31 units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81" y="2060179"/>
            <a:ext cx="5189857" cy="576262"/>
          </a:xfrm>
        </p:spPr>
        <p:txBody>
          <a:bodyPr/>
          <a:lstStyle/>
          <a:p>
            <a:r>
              <a:rPr lang="en-US" b="1" err="1"/>
              <a:t>UArizona</a:t>
            </a:r>
            <a:r>
              <a:rPr lang="en-US" b="1"/>
              <a:t> 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033" y="3078229"/>
            <a:ext cx="10365036" cy="348585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dirty="0">
                <a:ea typeface="+mn-lt"/>
                <a:cs typeface="+mn-lt"/>
              </a:rPr>
              <a:t>6 UA courses (16 units):</a:t>
            </a:r>
          </a:p>
          <a:p>
            <a:pPr lvl="1"/>
            <a:r>
              <a:rPr lang="en-US" dirty="0">
                <a:ea typeface="+mn-lt"/>
                <a:cs typeface="+mn-lt"/>
              </a:rPr>
              <a:t>GLO 560 (3 units)</a:t>
            </a:r>
          </a:p>
          <a:p>
            <a:pPr lvl="1"/>
            <a:r>
              <a:rPr lang="en-US" dirty="0">
                <a:ea typeface="+mn-lt"/>
                <a:cs typeface="+mn-lt"/>
              </a:rPr>
              <a:t>GLO 540 or GLO 580 (3 units)</a:t>
            </a:r>
          </a:p>
          <a:p>
            <a:pPr lvl="1"/>
            <a:r>
              <a:rPr lang="en-US" dirty="0">
                <a:ea typeface="+mn-lt"/>
                <a:cs typeface="+mn-lt"/>
              </a:rPr>
              <a:t>GLO 698 (1 unit)</a:t>
            </a:r>
          </a:p>
          <a:p>
            <a:pPr lvl="1"/>
            <a:r>
              <a:rPr lang="en-US" dirty="0">
                <a:ea typeface="+mn-lt"/>
                <a:cs typeface="+mn-lt"/>
              </a:rPr>
              <a:t>3 GLO Electives (9 units)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732DB-74D0-4448-5E61-87BAEFD9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 I eligible to graduate ? 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93007797-1504-CE28-4B63-B801B9E73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491030"/>
              </p:ext>
            </p:extLst>
          </p:nvPr>
        </p:nvGraphicFramePr>
        <p:xfrm>
          <a:off x="2006600" y="2235200"/>
          <a:ext cx="90551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5EB12A2-A7EA-B6D7-564B-BB59949A5B0F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49630-6AD3-1477-DFBA-11E00A90E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navigate </a:t>
            </a:r>
            <a:r>
              <a:rPr lang="en-US" err="1"/>
              <a:t>GradPath</a:t>
            </a:r>
            <a:r>
              <a:rPr lang="en-US"/>
              <a:t>? 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9" y="2166269"/>
            <a:ext cx="7647846" cy="34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215824" y="2639171"/>
            <a:ext cx="3423116" cy="28752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uaccess.arizona.edu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Click on ‘Student Center’</a:t>
            </a:r>
          </a:p>
          <a:p>
            <a:r>
              <a:rPr lang="en-US"/>
              <a:t>Log in with your </a:t>
            </a:r>
            <a:r>
              <a:rPr lang="en-US" err="1"/>
              <a:t>UArizona</a:t>
            </a:r>
            <a:r>
              <a:rPr lang="en-US"/>
              <a:t> NetID and Password</a:t>
            </a:r>
          </a:p>
          <a:p>
            <a:pPr lvl="1"/>
            <a:r>
              <a:rPr lang="en-US"/>
              <a:t>NOT your 8 digit student ID number</a:t>
            </a:r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CF0A5-3B55-6332-367D-ACC57D7F58AF}"/>
              </a:ext>
            </a:extLst>
          </p:cNvPr>
          <p:cNvSpPr/>
          <p:nvPr/>
        </p:nvSpPr>
        <p:spPr>
          <a:xfrm>
            <a:off x="1094974" y="5955125"/>
            <a:ext cx="2727831" cy="8452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D38CC-678D-5CD4-D146-5F220DABB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40127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navigate </a:t>
            </a:r>
            <a:r>
              <a:rPr lang="en-US" err="1"/>
              <a:t>GradPath</a:t>
            </a:r>
            <a:r>
              <a:rPr lang="en-US"/>
              <a:t>?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F9E6BE-A854-4340-AE27-07931012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92" y="2432791"/>
            <a:ext cx="5177366" cy="28179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01A49CF-F0B7-4DF7-99E6-A07A488F1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08" y="2039526"/>
            <a:ext cx="4489449" cy="41706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B4554D8-5BF5-47AE-97F8-E48441910853}"/>
              </a:ext>
            </a:extLst>
          </p:cNvPr>
          <p:cNvSpPr/>
          <p:nvPr/>
        </p:nvSpPr>
        <p:spPr>
          <a:xfrm>
            <a:off x="5342212" y="3816391"/>
            <a:ext cx="2153708" cy="96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377AB-D089-92EE-99AC-2A49A150B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GradPath</a:t>
            </a:r>
            <a:r>
              <a:rPr lang="en-US"/>
              <a:t>: Home Page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9C15A20-F71E-E612-97C9-72FAE5960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22" y="2427853"/>
            <a:ext cx="9520355" cy="3001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B2A64-7DDB-5E8B-C4FF-C84C3028F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6630"/>
            <a:ext cx="3786398" cy="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A BME Theme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B0520"/>
      </a:accent1>
      <a:accent2>
        <a:srgbClr val="0C234B"/>
      </a:accent2>
      <a:accent3>
        <a:srgbClr val="8B0015"/>
      </a:accent3>
      <a:accent4>
        <a:srgbClr val="001C48"/>
      </a:accent4>
      <a:accent5>
        <a:srgbClr val="1E5288"/>
      </a:accent5>
      <a:accent6>
        <a:srgbClr val="E2E9EB"/>
      </a:accent6>
      <a:hlink>
        <a:srgbClr val="FFFFFF"/>
      </a:hlink>
      <a:folHlink>
        <a:srgbClr val="EF405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BME Theme" id="{AC1E2AE2-D167-45B3-B125-94EB3B4734D6}" vid="{06E18EEF-B51F-4A18-A3A2-6219D9048500}"/>
    </a:ext>
  </a:extLst>
</a:theme>
</file>

<file path=ppt/theme/theme2.xml><?xml version="1.0" encoding="utf-8"?>
<a:theme xmlns:a="http://schemas.openxmlformats.org/drawingml/2006/main" name="UA BME Theme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B0520"/>
      </a:accent1>
      <a:accent2>
        <a:srgbClr val="0C234B"/>
      </a:accent2>
      <a:accent3>
        <a:srgbClr val="8B0015"/>
      </a:accent3>
      <a:accent4>
        <a:srgbClr val="001C48"/>
      </a:accent4>
      <a:accent5>
        <a:srgbClr val="1E5288"/>
      </a:accent5>
      <a:accent6>
        <a:srgbClr val="E2E9EB"/>
      </a:accent6>
      <a:hlink>
        <a:srgbClr val="FFFFFF"/>
      </a:hlink>
      <a:folHlink>
        <a:srgbClr val="EF405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BME Theme" id="{AC1E2AE2-D167-45B3-B125-94EB3B4734D6}" vid="{06E18EEF-B51F-4A18-A3A2-6219D90485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76BE5EC689D4DA23262711967DD85" ma:contentTypeVersion="15" ma:contentTypeDescription="Create a new document." ma:contentTypeScope="" ma:versionID="fc9d8c9247ad5b7bd49dcee5675d581e">
  <xsd:schema xmlns:xsd="http://www.w3.org/2001/XMLSchema" xmlns:xs="http://www.w3.org/2001/XMLSchema" xmlns:p="http://schemas.microsoft.com/office/2006/metadata/properties" xmlns:ns2="c76f6612-f6d9-4c7d-ba70-58757c606858" xmlns:ns3="b5aead01-6f84-44d5-90a7-b44073a69639" targetNamespace="http://schemas.microsoft.com/office/2006/metadata/properties" ma:root="true" ma:fieldsID="b228e284c0fad4117f82243b3389ad0b" ns2:_="" ns3:_="">
    <xsd:import namespace="c76f6612-f6d9-4c7d-ba70-58757c606858"/>
    <xsd:import namespace="b5aead01-6f84-44d5-90a7-b44073a69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f6612-f6d9-4c7d-ba70-58757c606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ead01-6f84-44d5-90a7-b44073a6963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7786fd-8ba0-410e-b5a0-59ed52669bda}" ma:internalName="TaxCatchAll" ma:showField="CatchAllData" ma:web="b5aead01-6f84-44d5-90a7-b44073a696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6f6612-f6d9-4c7d-ba70-58757c606858">
      <Terms xmlns="http://schemas.microsoft.com/office/infopath/2007/PartnerControls"/>
    </lcf76f155ced4ddcb4097134ff3c332f>
    <TaxCatchAll xmlns="b5aead01-6f84-44d5-90a7-b44073a6963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B6FEB-3DD1-4AB9-AE20-D27FD076AFE5}"/>
</file>

<file path=customXml/itemProps2.xml><?xml version="1.0" encoding="utf-8"?>
<ds:datastoreItem xmlns:ds="http://schemas.openxmlformats.org/officeDocument/2006/customXml" ds:itemID="{A565F4BB-7AE6-4277-9AED-4C7CCE1C9AAB}">
  <ds:schemaRefs>
    <ds:schemaRef ds:uri="http://purl.org/dc/terms/"/>
    <ds:schemaRef ds:uri="59fb6514-d7b4-4f0a-8b3f-fa0281b76c5f"/>
    <ds:schemaRef ds:uri="http://schemas.microsoft.com/office/2006/documentManagement/types"/>
    <ds:schemaRef ds:uri="http://schemas.microsoft.com/office/infopath/2007/PartnerControls"/>
    <ds:schemaRef ds:uri="4ab91136-c398-4ad8-94d7-970bc048e4d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6CA00C-490C-4192-8B32-A63F641CC1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 BME Theme</Template>
  <TotalTime>10</TotalTime>
  <Words>1895</Words>
  <Application>Microsoft Office PowerPoint</Application>
  <PresentationFormat>Widescreen</PresentationFormat>
  <Paragraphs>227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UA BME Theme</vt:lpstr>
      <vt:lpstr>UA BME Theme</vt:lpstr>
      <vt:lpstr>M.A. Studies of Global Media Degree Requirements and Graduation Steps </vt:lpstr>
      <vt:lpstr>Your Support System at UArizona</vt:lpstr>
      <vt:lpstr>Graduation Flow Chart </vt:lpstr>
      <vt:lpstr>Studies of Global Media (MA) – 31 units</vt:lpstr>
      <vt:lpstr>Studies of Global Media (MA) – 31 units</vt:lpstr>
      <vt:lpstr>Am I eligible to graduate ? </vt:lpstr>
      <vt:lpstr>How do I navigate GradPath? </vt:lpstr>
      <vt:lpstr>How do I navigate GradPath? </vt:lpstr>
      <vt:lpstr>GradPath: Home Page</vt:lpstr>
      <vt:lpstr>PowerPoint Presentation</vt:lpstr>
      <vt:lpstr>GradPath: Transfer Credit Evaluation Form </vt:lpstr>
      <vt:lpstr>GradPath: Transfer Credit Evaluation Form </vt:lpstr>
      <vt:lpstr>MA: GradPath</vt:lpstr>
      <vt:lpstr>MA: GradPath</vt:lpstr>
      <vt:lpstr>MA: GradPath - Plan of Study</vt:lpstr>
      <vt:lpstr>MA: GradPath - Plan of Study</vt:lpstr>
      <vt:lpstr>MA: GradPath – Master’s Committee Form</vt:lpstr>
      <vt:lpstr>MA: GradPath - Routing</vt:lpstr>
      <vt:lpstr>Frequently Asked Questions: GradPath  </vt:lpstr>
      <vt:lpstr>Next Steps: Receiving your UArizona Diploma</vt:lpstr>
      <vt:lpstr>Next Steps: Receiving your UArizona Diploma</vt:lpstr>
      <vt:lpstr>Next Steps: Ordering UArizona Transcripts</vt:lpstr>
      <vt:lpstr>Next Steps: Ordering UArizona Transcripts</vt:lpstr>
      <vt:lpstr>Next Steps: Ordering UArizona Transcripts</vt:lpstr>
      <vt:lpstr>Next Steps: Attending Graduation</vt:lpstr>
      <vt:lpstr>Next Steps: Attending Graduation</vt:lpstr>
      <vt:lpstr>Contact Us!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Anduaga, Andrea - (aanduaga)</dc:creator>
  <cp:lastModifiedBy>Koehmstedt, Jennifer R - (jrk1)</cp:lastModifiedBy>
  <cp:revision>16</cp:revision>
  <dcterms:created xsi:type="dcterms:W3CDTF">2018-11-15T18:19:18Z</dcterms:created>
  <dcterms:modified xsi:type="dcterms:W3CDTF">2024-12-19T15:35:54Z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0x0101003D976BE5EC689D4DA23262711967DD85</vt:lpwstr>
  </property>
</Properties>
</file>