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256" r:id="rId5"/>
    <p:sldId id="276" r:id="rId6"/>
    <p:sldId id="278" r:id="rId7"/>
    <p:sldId id="281" r:id="rId8"/>
    <p:sldId id="258" r:id="rId9"/>
    <p:sldId id="284" r:id="rId10"/>
    <p:sldId id="261" r:id="rId11"/>
    <p:sldId id="262" r:id="rId12"/>
    <p:sldId id="264" r:id="rId13"/>
    <p:sldId id="285" r:id="rId14"/>
    <p:sldId id="286" r:id="rId15"/>
    <p:sldId id="287" r:id="rId16"/>
    <p:sldId id="280" r:id="rId17"/>
    <p:sldId id="279" r:id="rId18"/>
    <p:sldId id="288"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uyen, Cindy T - (cnguyen)" initials="NCT-(" lastIdx="1" clrIdx="0">
    <p:extLst>
      <p:ext uri="{19B8F6BF-5375-455C-9EA6-DF929625EA0E}">
        <p15:presenceInfo xmlns:p15="http://schemas.microsoft.com/office/powerpoint/2012/main" userId="S-1-5-21-3885614643-332083874-814631590-73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2835"/>
    <a:srgbClr val="A6051F"/>
    <a:srgbClr val="AB0520"/>
    <a:srgbClr val="E2CCCC"/>
    <a:srgbClr val="E8D3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B8EF7B-4DE5-4F01-A4A0-A5FC875FA624}" v="15" dt="2022-11-17T17:53:16.6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0" d="100"/>
          <a:sy n="100" d="100"/>
        </p:scale>
        <p:origin x="95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cey Fox" clId="Web-{7EB8EF7B-4DE5-4F01-A4A0-A5FC875FA624}"/>
    <pc:docChg chg="modSld">
      <pc:chgData name="Stacey Fox" userId="" providerId="" clId="Web-{7EB8EF7B-4DE5-4F01-A4A0-A5FC875FA624}" dt="2022-11-17T17:53:16.694" v="17" actId="1076"/>
      <pc:docMkLst>
        <pc:docMk/>
      </pc:docMkLst>
      <pc:sldChg chg="modSp">
        <pc:chgData name="Stacey Fox" userId="" providerId="" clId="Web-{7EB8EF7B-4DE5-4F01-A4A0-A5FC875FA624}" dt="2022-11-17T17:23:35.285" v="11" actId="20577"/>
        <pc:sldMkLst>
          <pc:docMk/>
          <pc:sldMk cId="3010055617" sldId="279"/>
        </pc:sldMkLst>
        <pc:spChg chg="mod">
          <ac:chgData name="Stacey Fox" userId="" providerId="" clId="Web-{7EB8EF7B-4DE5-4F01-A4A0-A5FC875FA624}" dt="2022-11-17T17:23:35.285" v="11" actId="20577"/>
          <ac:spMkLst>
            <pc:docMk/>
            <pc:sldMk cId="3010055617" sldId="279"/>
            <ac:spMk id="3" creationId="{A10915E0-3E16-4124-88BB-AADCC7279384}"/>
          </ac:spMkLst>
        </pc:spChg>
      </pc:sldChg>
      <pc:sldChg chg="modSp">
        <pc:chgData name="Stacey Fox" userId="" providerId="" clId="Web-{7EB8EF7B-4DE5-4F01-A4A0-A5FC875FA624}" dt="2022-11-17T17:53:06.615" v="16" actId="1076"/>
        <pc:sldMkLst>
          <pc:docMk/>
          <pc:sldMk cId="3126973630" sldId="286"/>
        </pc:sldMkLst>
        <pc:spChg chg="mod">
          <ac:chgData name="Stacey Fox" userId="" providerId="" clId="Web-{7EB8EF7B-4DE5-4F01-A4A0-A5FC875FA624}" dt="2022-11-17T17:53:06.615" v="16" actId="1076"/>
          <ac:spMkLst>
            <pc:docMk/>
            <pc:sldMk cId="3126973630" sldId="286"/>
            <ac:spMk id="5" creationId="{8AAFA92C-7610-C153-BD66-C235B2C3D129}"/>
          </ac:spMkLst>
        </pc:spChg>
        <pc:picChg chg="mod">
          <ac:chgData name="Stacey Fox" userId="" providerId="" clId="Web-{7EB8EF7B-4DE5-4F01-A4A0-A5FC875FA624}" dt="2022-11-17T17:53:00.022" v="15" actId="1076"/>
          <ac:picMkLst>
            <pc:docMk/>
            <pc:sldMk cId="3126973630" sldId="286"/>
            <ac:picMk id="4" creationId="{5D649969-5BAF-F68F-9093-AF2D6841E0F9}"/>
          </ac:picMkLst>
        </pc:picChg>
      </pc:sldChg>
      <pc:sldChg chg="modSp">
        <pc:chgData name="Stacey Fox" userId="" providerId="" clId="Web-{7EB8EF7B-4DE5-4F01-A4A0-A5FC875FA624}" dt="2022-11-17T17:53:16.694" v="17" actId="1076"/>
        <pc:sldMkLst>
          <pc:docMk/>
          <pc:sldMk cId="1134598211" sldId="287"/>
        </pc:sldMkLst>
        <pc:spChg chg="mod">
          <ac:chgData name="Stacey Fox" userId="" providerId="" clId="Web-{7EB8EF7B-4DE5-4F01-A4A0-A5FC875FA624}" dt="2022-11-17T17:53:16.694" v="17" actId="1076"/>
          <ac:spMkLst>
            <pc:docMk/>
            <pc:sldMk cId="1134598211" sldId="287"/>
            <ac:spMk id="5" creationId="{8AAFA92C-7610-C153-BD66-C235B2C3D12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9A4679-F4F6-4A22-BC39-9AB84D90894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50FC84D-A62E-47DE-9834-CFBEE425F7D8}">
      <dgm:prSet phldrT="[Text]"/>
      <dgm:spPr>
        <a:solidFill>
          <a:schemeClr val="accent1">
            <a:hueOff val="0"/>
            <a:satOff val="0"/>
            <a:lumOff val="0"/>
            <a:alpha val="42000"/>
          </a:schemeClr>
        </a:solidFill>
      </dgm:spPr>
      <dgm:t>
        <a:bodyPr/>
        <a:lstStyle/>
        <a:p>
          <a:pPr rtl="0"/>
          <a:r>
            <a:rPr lang="en-US" b="1"/>
            <a:t>1. Finish your </a:t>
          </a:r>
          <a:r>
            <a:rPr lang="en-US" b="1" err="1">
              <a:latin typeface="Century Gothic" panose="020B0502020202020204"/>
            </a:rPr>
            <a:t>UArizona</a:t>
          </a:r>
          <a:r>
            <a:rPr lang="en-US" b="1">
              <a:latin typeface="Century Gothic" panose="020B0502020202020204"/>
            </a:rPr>
            <a:t> + PSUT courses</a:t>
          </a:r>
          <a:r>
            <a:rPr lang="en-US" b="1"/>
            <a:t> </a:t>
          </a:r>
        </a:p>
      </dgm:t>
    </dgm:pt>
    <dgm:pt modelId="{6937A44A-8BCC-49FB-967F-FA397C64B15C}" type="parTrans" cxnId="{06294416-9FDA-4A49-A3CA-8A3EA59495BA}">
      <dgm:prSet/>
      <dgm:spPr/>
      <dgm:t>
        <a:bodyPr/>
        <a:lstStyle/>
        <a:p>
          <a:endParaRPr lang="en-US"/>
        </a:p>
      </dgm:t>
    </dgm:pt>
    <dgm:pt modelId="{A6FD3E98-A0E7-4633-ABEF-1DF73361C436}" type="sibTrans" cxnId="{06294416-9FDA-4A49-A3CA-8A3EA59495BA}">
      <dgm:prSet/>
      <dgm:spPr/>
      <dgm:t>
        <a:bodyPr/>
        <a:lstStyle/>
        <a:p>
          <a:endParaRPr lang="en-US"/>
        </a:p>
      </dgm:t>
    </dgm:pt>
    <dgm:pt modelId="{E44605D8-FDB9-429B-8A58-EF2180D503C7}">
      <dgm:prSet phldrT="[Text]"/>
      <dgm:spPr>
        <a:solidFill>
          <a:schemeClr val="accent1">
            <a:hueOff val="0"/>
            <a:satOff val="0"/>
            <a:lumOff val="0"/>
            <a:alpha val="42000"/>
          </a:schemeClr>
        </a:solidFill>
      </dgm:spPr>
      <dgm:t>
        <a:bodyPr/>
        <a:lstStyle/>
        <a:p>
          <a:pPr rtl="0"/>
          <a:r>
            <a:rPr lang="en-US" b="1" dirty="0"/>
            <a:t>2.</a:t>
          </a:r>
          <a:r>
            <a:rPr lang="en-US" b="1" dirty="0">
              <a:latin typeface="Century Gothic" panose="020B0502020202020204"/>
            </a:rPr>
            <a:t> </a:t>
          </a:r>
          <a:r>
            <a:rPr lang="en-US" b="1" dirty="0"/>
            <a:t>PSUT official transcripts sent to </a:t>
          </a:r>
          <a:r>
            <a:rPr lang="en-US" b="1" dirty="0" err="1">
              <a:latin typeface="Century Gothic" panose="020B0502020202020204"/>
            </a:rPr>
            <a:t>UArizona</a:t>
          </a:r>
          <a:endParaRPr lang="en-US" b="1" dirty="0"/>
        </a:p>
      </dgm:t>
    </dgm:pt>
    <dgm:pt modelId="{E69F73BE-10DB-4A1E-AA0C-7B92BE23F003}" type="parTrans" cxnId="{FAA3FAF9-9937-48B3-BCDF-F4893F0CB1A0}">
      <dgm:prSet/>
      <dgm:spPr/>
      <dgm:t>
        <a:bodyPr/>
        <a:lstStyle/>
        <a:p>
          <a:endParaRPr lang="en-US"/>
        </a:p>
      </dgm:t>
    </dgm:pt>
    <dgm:pt modelId="{21EF4DD3-DEDE-4BBE-81FD-6749314D4562}" type="sibTrans" cxnId="{FAA3FAF9-9937-48B3-BCDF-F4893F0CB1A0}">
      <dgm:prSet/>
      <dgm:spPr/>
      <dgm:t>
        <a:bodyPr/>
        <a:lstStyle/>
        <a:p>
          <a:endParaRPr lang="en-US"/>
        </a:p>
      </dgm:t>
    </dgm:pt>
    <dgm:pt modelId="{B500422C-DE65-4823-8748-B16C9F3F3DAA}">
      <dgm:prSet phldrT="[Text]"/>
      <dgm:spPr>
        <a:solidFill>
          <a:schemeClr val="accent1">
            <a:hueOff val="0"/>
            <a:satOff val="0"/>
            <a:lumOff val="0"/>
            <a:alpha val="42000"/>
          </a:schemeClr>
        </a:solidFill>
      </dgm:spPr>
      <dgm:t>
        <a:bodyPr/>
        <a:lstStyle/>
        <a:p>
          <a:pPr rtl="0"/>
          <a:r>
            <a:rPr lang="en-US" b="1"/>
            <a:t>3. </a:t>
          </a:r>
          <a:r>
            <a:rPr lang="en-US" b="1" err="1"/>
            <a:t>GradPath</a:t>
          </a:r>
          <a:r>
            <a:rPr lang="en-US" b="1"/>
            <a:t> &gt; </a:t>
          </a:r>
          <a:r>
            <a:rPr lang="en-US" b="1">
              <a:latin typeface="Century Gothic" panose="020B0502020202020204"/>
            </a:rPr>
            <a:t>FIRST - Submit</a:t>
          </a:r>
          <a:r>
            <a:rPr lang="en-US" b="1"/>
            <a:t> your Transfer Credit Evaluation form</a:t>
          </a:r>
          <a:r>
            <a:rPr lang="en-US" b="1">
              <a:latin typeface="Century Gothic" panose="020B0502020202020204"/>
            </a:rPr>
            <a:t> listing PSUT courses</a:t>
          </a:r>
          <a:endParaRPr lang="en-US" b="1"/>
        </a:p>
      </dgm:t>
    </dgm:pt>
    <dgm:pt modelId="{33675107-6B39-4CFE-A324-D16187F29D35}" type="parTrans" cxnId="{4DCA4C29-A3FF-48F3-AA0F-62C113CB0830}">
      <dgm:prSet/>
      <dgm:spPr/>
      <dgm:t>
        <a:bodyPr/>
        <a:lstStyle/>
        <a:p>
          <a:endParaRPr lang="en-US"/>
        </a:p>
      </dgm:t>
    </dgm:pt>
    <dgm:pt modelId="{86E13BC8-920E-487A-80F8-2585E2BC7725}" type="sibTrans" cxnId="{4DCA4C29-A3FF-48F3-AA0F-62C113CB0830}">
      <dgm:prSet/>
      <dgm:spPr/>
      <dgm:t>
        <a:bodyPr/>
        <a:lstStyle/>
        <a:p>
          <a:endParaRPr lang="en-US"/>
        </a:p>
      </dgm:t>
    </dgm:pt>
    <dgm:pt modelId="{A72BDECE-4935-4F7B-8D84-7CCA19BE2C43}">
      <dgm:prSet phldrT="[Text]"/>
      <dgm:spPr>
        <a:solidFill>
          <a:schemeClr val="accent1">
            <a:hueOff val="0"/>
            <a:satOff val="0"/>
            <a:lumOff val="0"/>
            <a:alpha val="42000"/>
          </a:schemeClr>
        </a:solidFill>
      </dgm:spPr>
      <dgm:t>
        <a:bodyPr/>
        <a:lstStyle/>
        <a:p>
          <a:pPr rtl="0"/>
          <a:r>
            <a:rPr lang="en-US" b="1"/>
            <a:t>4.</a:t>
          </a:r>
          <a:r>
            <a:rPr lang="en-US" b="1">
              <a:latin typeface="Century Gothic" panose="020B0502020202020204"/>
            </a:rPr>
            <a:t> </a:t>
          </a:r>
          <a:r>
            <a:rPr lang="en-US" b="1" err="1">
              <a:latin typeface="Century Gothic" panose="020B0502020202020204"/>
            </a:rPr>
            <a:t>GradPath</a:t>
          </a:r>
          <a:r>
            <a:rPr lang="en-US" b="1">
              <a:latin typeface="Century Gothic" panose="020B0502020202020204"/>
            </a:rPr>
            <a:t> &gt; Completing remaining GradPath forms and SIE MS Exit Survey</a:t>
          </a:r>
          <a:endParaRPr lang="en-US" b="1"/>
        </a:p>
      </dgm:t>
    </dgm:pt>
    <dgm:pt modelId="{5D0984C8-94A0-4CF6-ACC3-7D72B1D31EF0}" type="parTrans" cxnId="{E1D0F8F9-88C1-4B90-A5C6-E6C7157CBA16}">
      <dgm:prSet/>
      <dgm:spPr/>
      <dgm:t>
        <a:bodyPr/>
        <a:lstStyle/>
        <a:p>
          <a:endParaRPr lang="en-US"/>
        </a:p>
      </dgm:t>
    </dgm:pt>
    <dgm:pt modelId="{FD88AC3D-D2E4-4BDF-8C0C-1B231B4F962E}" type="sibTrans" cxnId="{E1D0F8F9-88C1-4B90-A5C6-E6C7157CBA16}">
      <dgm:prSet/>
      <dgm:spPr/>
      <dgm:t>
        <a:bodyPr/>
        <a:lstStyle/>
        <a:p>
          <a:endParaRPr lang="en-US"/>
        </a:p>
      </dgm:t>
    </dgm:pt>
    <dgm:pt modelId="{B1D285E0-D411-4CC1-B2FB-27A371637075}">
      <dgm:prSet phldrT="[Text]"/>
      <dgm:spPr>
        <a:solidFill>
          <a:schemeClr val="accent1">
            <a:hueOff val="0"/>
            <a:satOff val="0"/>
            <a:lumOff val="0"/>
            <a:alpha val="42000"/>
          </a:schemeClr>
        </a:solidFill>
      </dgm:spPr>
      <dgm:t>
        <a:bodyPr/>
        <a:lstStyle/>
        <a:p>
          <a:pPr rtl="0"/>
          <a:r>
            <a:rPr lang="en-US" b="1"/>
            <a:t>5. </a:t>
          </a:r>
          <a:r>
            <a:rPr lang="en-US" b="1">
              <a:latin typeface="Century Gothic" panose="020B0502020202020204"/>
            </a:rPr>
            <a:t>Graduate!</a:t>
          </a:r>
          <a:endParaRPr lang="en-US" b="1"/>
        </a:p>
      </dgm:t>
    </dgm:pt>
    <dgm:pt modelId="{8333342B-DBCC-4E8B-979A-CC47FF1CDA4F}" type="parTrans" cxnId="{90D2CE73-2906-4FAA-8256-2415218394B2}">
      <dgm:prSet/>
      <dgm:spPr/>
      <dgm:t>
        <a:bodyPr/>
        <a:lstStyle/>
        <a:p>
          <a:endParaRPr lang="en-US"/>
        </a:p>
      </dgm:t>
    </dgm:pt>
    <dgm:pt modelId="{EA7277C2-E4E8-45C5-9BDC-3E0DCF04CB53}" type="sibTrans" cxnId="{90D2CE73-2906-4FAA-8256-2415218394B2}">
      <dgm:prSet/>
      <dgm:spPr/>
      <dgm:t>
        <a:bodyPr/>
        <a:lstStyle/>
        <a:p>
          <a:endParaRPr lang="en-US"/>
        </a:p>
      </dgm:t>
    </dgm:pt>
    <dgm:pt modelId="{2AED5A8D-26A6-4280-8246-700F55A2B3CC}" type="pres">
      <dgm:prSet presAssocID="{E99A4679-F4F6-4A22-BC39-9AB84D908941}" presName="diagram" presStyleCnt="0">
        <dgm:presLayoutVars>
          <dgm:dir/>
          <dgm:resizeHandles val="exact"/>
        </dgm:presLayoutVars>
      </dgm:prSet>
      <dgm:spPr/>
    </dgm:pt>
    <dgm:pt modelId="{0B81754E-3E7A-4335-84BE-3B658F4D164F}" type="pres">
      <dgm:prSet presAssocID="{250FC84D-A62E-47DE-9834-CFBEE425F7D8}" presName="node" presStyleLbl="node1" presStyleIdx="0" presStyleCnt="5">
        <dgm:presLayoutVars>
          <dgm:bulletEnabled val="1"/>
        </dgm:presLayoutVars>
      </dgm:prSet>
      <dgm:spPr/>
    </dgm:pt>
    <dgm:pt modelId="{7CAA82F0-A949-465C-8523-84127B76EB57}" type="pres">
      <dgm:prSet presAssocID="{A6FD3E98-A0E7-4633-ABEF-1DF73361C436}" presName="sibTrans" presStyleCnt="0"/>
      <dgm:spPr/>
    </dgm:pt>
    <dgm:pt modelId="{CC5141EC-732A-4B3F-9247-4D1124528E55}" type="pres">
      <dgm:prSet presAssocID="{E44605D8-FDB9-429B-8A58-EF2180D503C7}" presName="node" presStyleLbl="node1" presStyleIdx="1" presStyleCnt="5" custLinFactNeighborX="1182" custLinFactNeighborY="1970">
        <dgm:presLayoutVars>
          <dgm:bulletEnabled val="1"/>
        </dgm:presLayoutVars>
      </dgm:prSet>
      <dgm:spPr/>
    </dgm:pt>
    <dgm:pt modelId="{07EA9D5A-79FB-4974-9767-01BCFA09AFFF}" type="pres">
      <dgm:prSet presAssocID="{21EF4DD3-DEDE-4BBE-81FD-6749314D4562}" presName="sibTrans" presStyleCnt="0"/>
      <dgm:spPr/>
    </dgm:pt>
    <dgm:pt modelId="{35FFDF80-98C2-405C-8539-8B9A128419DA}" type="pres">
      <dgm:prSet presAssocID="{B500422C-DE65-4823-8748-B16C9F3F3DAA}" presName="node" presStyleLbl="node1" presStyleIdx="2" presStyleCnt="5">
        <dgm:presLayoutVars>
          <dgm:bulletEnabled val="1"/>
        </dgm:presLayoutVars>
      </dgm:prSet>
      <dgm:spPr/>
    </dgm:pt>
    <dgm:pt modelId="{DC9FAE16-182F-4DBE-B242-8E6EFA1B5966}" type="pres">
      <dgm:prSet presAssocID="{86E13BC8-920E-487A-80F8-2585E2BC7725}" presName="sibTrans" presStyleCnt="0"/>
      <dgm:spPr/>
    </dgm:pt>
    <dgm:pt modelId="{5FC5241B-BBAA-48AD-9B37-0B7777BE5862}" type="pres">
      <dgm:prSet presAssocID="{A72BDECE-4935-4F7B-8D84-7CCA19BE2C43}" presName="node" presStyleLbl="node1" presStyleIdx="3" presStyleCnt="5">
        <dgm:presLayoutVars>
          <dgm:bulletEnabled val="1"/>
        </dgm:presLayoutVars>
      </dgm:prSet>
      <dgm:spPr/>
    </dgm:pt>
    <dgm:pt modelId="{43A59156-57E8-4399-A9C6-F1277C246F9D}" type="pres">
      <dgm:prSet presAssocID="{FD88AC3D-D2E4-4BDF-8C0C-1B231B4F962E}" presName="sibTrans" presStyleCnt="0"/>
      <dgm:spPr/>
    </dgm:pt>
    <dgm:pt modelId="{7D8FAC2B-0E93-45F5-B301-C9BE0D524F5B}" type="pres">
      <dgm:prSet presAssocID="{B1D285E0-D411-4CC1-B2FB-27A371637075}" presName="node" presStyleLbl="node1" presStyleIdx="4" presStyleCnt="5" custLinFactNeighborX="-394">
        <dgm:presLayoutVars>
          <dgm:bulletEnabled val="1"/>
        </dgm:presLayoutVars>
      </dgm:prSet>
      <dgm:spPr/>
    </dgm:pt>
  </dgm:ptLst>
  <dgm:cxnLst>
    <dgm:cxn modelId="{4CAA4408-47CE-49E3-9886-0E3EC5300556}" type="presOf" srcId="{250FC84D-A62E-47DE-9834-CFBEE425F7D8}" destId="{0B81754E-3E7A-4335-84BE-3B658F4D164F}" srcOrd="0" destOrd="0" presId="urn:microsoft.com/office/officeart/2005/8/layout/default"/>
    <dgm:cxn modelId="{06294416-9FDA-4A49-A3CA-8A3EA59495BA}" srcId="{E99A4679-F4F6-4A22-BC39-9AB84D908941}" destId="{250FC84D-A62E-47DE-9834-CFBEE425F7D8}" srcOrd="0" destOrd="0" parTransId="{6937A44A-8BCC-49FB-967F-FA397C64B15C}" sibTransId="{A6FD3E98-A0E7-4633-ABEF-1DF73361C436}"/>
    <dgm:cxn modelId="{4DCA4C29-A3FF-48F3-AA0F-62C113CB0830}" srcId="{E99A4679-F4F6-4A22-BC39-9AB84D908941}" destId="{B500422C-DE65-4823-8748-B16C9F3F3DAA}" srcOrd="2" destOrd="0" parTransId="{33675107-6B39-4CFE-A324-D16187F29D35}" sibTransId="{86E13BC8-920E-487A-80F8-2585E2BC7725}"/>
    <dgm:cxn modelId="{90D2CE73-2906-4FAA-8256-2415218394B2}" srcId="{E99A4679-F4F6-4A22-BC39-9AB84D908941}" destId="{B1D285E0-D411-4CC1-B2FB-27A371637075}" srcOrd="4" destOrd="0" parTransId="{8333342B-DBCC-4E8B-979A-CC47FF1CDA4F}" sibTransId="{EA7277C2-E4E8-45C5-9BDC-3E0DCF04CB53}"/>
    <dgm:cxn modelId="{AD9B295A-1517-4273-8E62-D693C52D252B}" type="presOf" srcId="{A72BDECE-4935-4F7B-8D84-7CCA19BE2C43}" destId="{5FC5241B-BBAA-48AD-9B37-0B7777BE5862}" srcOrd="0" destOrd="0" presId="urn:microsoft.com/office/officeart/2005/8/layout/default"/>
    <dgm:cxn modelId="{408AF680-DF15-4C75-AA26-7C2C3E2678AD}" type="presOf" srcId="{B500422C-DE65-4823-8748-B16C9F3F3DAA}" destId="{35FFDF80-98C2-405C-8539-8B9A128419DA}" srcOrd="0" destOrd="0" presId="urn:microsoft.com/office/officeart/2005/8/layout/default"/>
    <dgm:cxn modelId="{D0D975AA-331C-49FB-8A44-2C0C9E94B239}" type="presOf" srcId="{E44605D8-FDB9-429B-8A58-EF2180D503C7}" destId="{CC5141EC-732A-4B3F-9247-4D1124528E55}" srcOrd="0" destOrd="0" presId="urn:microsoft.com/office/officeart/2005/8/layout/default"/>
    <dgm:cxn modelId="{FE3BCFB3-A978-42D0-85CE-D9FF39B304D1}" type="presOf" srcId="{B1D285E0-D411-4CC1-B2FB-27A371637075}" destId="{7D8FAC2B-0E93-45F5-B301-C9BE0D524F5B}" srcOrd="0" destOrd="0" presId="urn:microsoft.com/office/officeart/2005/8/layout/default"/>
    <dgm:cxn modelId="{31F092E6-97A6-4C38-BFE6-2AC5F48A4118}" type="presOf" srcId="{E99A4679-F4F6-4A22-BC39-9AB84D908941}" destId="{2AED5A8D-26A6-4280-8246-700F55A2B3CC}" srcOrd="0" destOrd="0" presId="urn:microsoft.com/office/officeart/2005/8/layout/default"/>
    <dgm:cxn modelId="{E1D0F8F9-88C1-4B90-A5C6-E6C7157CBA16}" srcId="{E99A4679-F4F6-4A22-BC39-9AB84D908941}" destId="{A72BDECE-4935-4F7B-8D84-7CCA19BE2C43}" srcOrd="3" destOrd="0" parTransId="{5D0984C8-94A0-4CF6-ACC3-7D72B1D31EF0}" sibTransId="{FD88AC3D-D2E4-4BDF-8C0C-1B231B4F962E}"/>
    <dgm:cxn modelId="{FAA3FAF9-9937-48B3-BCDF-F4893F0CB1A0}" srcId="{E99A4679-F4F6-4A22-BC39-9AB84D908941}" destId="{E44605D8-FDB9-429B-8A58-EF2180D503C7}" srcOrd="1" destOrd="0" parTransId="{E69F73BE-10DB-4A1E-AA0C-7B92BE23F003}" sibTransId="{21EF4DD3-DEDE-4BBE-81FD-6749314D4562}"/>
    <dgm:cxn modelId="{A04548EF-EF6A-49F4-ABE9-59C554460F0C}" type="presParOf" srcId="{2AED5A8D-26A6-4280-8246-700F55A2B3CC}" destId="{0B81754E-3E7A-4335-84BE-3B658F4D164F}" srcOrd="0" destOrd="0" presId="urn:microsoft.com/office/officeart/2005/8/layout/default"/>
    <dgm:cxn modelId="{E56F12A9-230F-4DBC-91D3-0858AF93DF33}" type="presParOf" srcId="{2AED5A8D-26A6-4280-8246-700F55A2B3CC}" destId="{7CAA82F0-A949-465C-8523-84127B76EB57}" srcOrd="1" destOrd="0" presId="urn:microsoft.com/office/officeart/2005/8/layout/default"/>
    <dgm:cxn modelId="{84052CBB-31B3-4BF8-9AF8-8A5BDC77DB89}" type="presParOf" srcId="{2AED5A8D-26A6-4280-8246-700F55A2B3CC}" destId="{CC5141EC-732A-4B3F-9247-4D1124528E55}" srcOrd="2" destOrd="0" presId="urn:microsoft.com/office/officeart/2005/8/layout/default"/>
    <dgm:cxn modelId="{6ED31357-6D61-459D-9C94-0E1F3EB6208B}" type="presParOf" srcId="{2AED5A8D-26A6-4280-8246-700F55A2B3CC}" destId="{07EA9D5A-79FB-4974-9767-01BCFA09AFFF}" srcOrd="3" destOrd="0" presId="urn:microsoft.com/office/officeart/2005/8/layout/default"/>
    <dgm:cxn modelId="{9A17D2DE-ACC0-474D-8E05-6E5B35D7FA6E}" type="presParOf" srcId="{2AED5A8D-26A6-4280-8246-700F55A2B3CC}" destId="{35FFDF80-98C2-405C-8539-8B9A128419DA}" srcOrd="4" destOrd="0" presId="urn:microsoft.com/office/officeart/2005/8/layout/default"/>
    <dgm:cxn modelId="{9029B3D0-E862-4AE8-B267-419734E632A3}" type="presParOf" srcId="{2AED5A8D-26A6-4280-8246-700F55A2B3CC}" destId="{DC9FAE16-182F-4DBE-B242-8E6EFA1B5966}" srcOrd="5" destOrd="0" presId="urn:microsoft.com/office/officeart/2005/8/layout/default"/>
    <dgm:cxn modelId="{15BB6270-39C8-49B8-9005-6F15A4626321}" type="presParOf" srcId="{2AED5A8D-26A6-4280-8246-700F55A2B3CC}" destId="{5FC5241B-BBAA-48AD-9B37-0B7777BE5862}" srcOrd="6" destOrd="0" presId="urn:microsoft.com/office/officeart/2005/8/layout/default"/>
    <dgm:cxn modelId="{E6DFE23F-0443-426B-A128-8CEF50F702A8}" type="presParOf" srcId="{2AED5A8D-26A6-4280-8246-700F55A2B3CC}" destId="{43A59156-57E8-4399-A9C6-F1277C246F9D}" srcOrd="7" destOrd="0" presId="urn:microsoft.com/office/officeart/2005/8/layout/default"/>
    <dgm:cxn modelId="{4AD1FE67-B080-43EA-8CDA-FDDACB823646}" type="presParOf" srcId="{2AED5A8D-26A6-4280-8246-700F55A2B3CC}" destId="{7D8FAC2B-0E93-45F5-B301-C9BE0D524F5B}"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81754E-3E7A-4335-84BE-3B658F4D164F}">
      <dsp:nvSpPr>
        <dsp:cNvPr id="0" name=""/>
        <dsp:cNvSpPr/>
      </dsp:nvSpPr>
      <dsp:spPr>
        <a:xfrm>
          <a:off x="0" y="338910"/>
          <a:ext cx="2198682" cy="1319209"/>
        </a:xfrm>
        <a:prstGeom prst="rect">
          <a:avLst/>
        </a:prstGeom>
        <a:solidFill>
          <a:schemeClr val="accent1">
            <a:hueOff val="0"/>
            <a:satOff val="0"/>
            <a:lumOff val="0"/>
            <a:alpha val="42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a:t>1. Finish your </a:t>
          </a:r>
          <a:r>
            <a:rPr lang="en-US" sz="1600" b="1" kern="1200" err="1">
              <a:latin typeface="Century Gothic" panose="020B0502020202020204"/>
            </a:rPr>
            <a:t>UArizona</a:t>
          </a:r>
          <a:r>
            <a:rPr lang="en-US" sz="1600" b="1" kern="1200">
              <a:latin typeface="Century Gothic" panose="020B0502020202020204"/>
            </a:rPr>
            <a:t> + PSUT courses</a:t>
          </a:r>
          <a:r>
            <a:rPr lang="en-US" sz="1600" b="1" kern="1200"/>
            <a:t> </a:t>
          </a:r>
        </a:p>
      </dsp:txBody>
      <dsp:txXfrm>
        <a:off x="0" y="338910"/>
        <a:ext cx="2198682" cy="1319209"/>
      </dsp:txXfrm>
    </dsp:sp>
    <dsp:sp modelId="{CC5141EC-732A-4B3F-9247-4D1124528E55}">
      <dsp:nvSpPr>
        <dsp:cNvPr id="0" name=""/>
        <dsp:cNvSpPr/>
      </dsp:nvSpPr>
      <dsp:spPr>
        <a:xfrm>
          <a:off x="2444538" y="364898"/>
          <a:ext cx="2198682" cy="1319209"/>
        </a:xfrm>
        <a:prstGeom prst="rect">
          <a:avLst/>
        </a:prstGeom>
        <a:solidFill>
          <a:schemeClr val="accent1">
            <a:hueOff val="0"/>
            <a:satOff val="0"/>
            <a:lumOff val="0"/>
            <a:alpha val="42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dirty="0"/>
            <a:t>2.</a:t>
          </a:r>
          <a:r>
            <a:rPr lang="en-US" sz="1600" b="1" kern="1200" dirty="0">
              <a:latin typeface="Century Gothic" panose="020B0502020202020204"/>
            </a:rPr>
            <a:t> </a:t>
          </a:r>
          <a:r>
            <a:rPr lang="en-US" sz="1600" b="1" kern="1200" dirty="0"/>
            <a:t>PSUT official transcripts sent to </a:t>
          </a:r>
          <a:r>
            <a:rPr lang="en-US" sz="1600" b="1" kern="1200" dirty="0" err="1">
              <a:latin typeface="Century Gothic" panose="020B0502020202020204"/>
            </a:rPr>
            <a:t>UArizona</a:t>
          </a:r>
          <a:endParaRPr lang="en-US" sz="1600" b="1" kern="1200" dirty="0"/>
        </a:p>
      </dsp:txBody>
      <dsp:txXfrm>
        <a:off x="2444538" y="364898"/>
        <a:ext cx="2198682" cy="1319209"/>
      </dsp:txXfrm>
    </dsp:sp>
    <dsp:sp modelId="{35FFDF80-98C2-405C-8539-8B9A128419DA}">
      <dsp:nvSpPr>
        <dsp:cNvPr id="0" name=""/>
        <dsp:cNvSpPr/>
      </dsp:nvSpPr>
      <dsp:spPr>
        <a:xfrm>
          <a:off x="4837100" y="338910"/>
          <a:ext cx="2198682" cy="1319209"/>
        </a:xfrm>
        <a:prstGeom prst="rect">
          <a:avLst/>
        </a:prstGeom>
        <a:solidFill>
          <a:schemeClr val="accent1">
            <a:hueOff val="0"/>
            <a:satOff val="0"/>
            <a:lumOff val="0"/>
            <a:alpha val="42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a:t>3. </a:t>
          </a:r>
          <a:r>
            <a:rPr lang="en-US" sz="1600" b="1" kern="1200" err="1"/>
            <a:t>GradPath</a:t>
          </a:r>
          <a:r>
            <a:rPr lang="en-US" sz="1600" b="1" kern="1200"/>
            <a:t> &gt; </a:t>
          </a:r>
          <a:r>
            <a:rPr lang="en-US" sz="1600" b="1" kern="1200">
              <a:latin typeface="Century Gothic" panose="020B0502020202020204"/>
            </a:rPr>
            <a:t>FIRST - Submit</a:t>
          </a:r>
          <a:r>
            <a:rPr lang="en-US" sz="1600" b="1" kern="1200"/>
            <a:t> your Transfer Credit Evaluation form</a:t>
          </a:r>
          <a:r>
            <a:rPr lang="en-US" sz="1600" b="1" kern="1200">
              <a:latin typeface="Century Gothic" panose="020B0502020202020204"/>
            </a:rPr>
            <a:t> listing PSUT courses</a:t>
          </a:r>
          <a:endParaRPr lang="en-US" sz="1600" b="1" kern="1200"/>
        </a:p>
      </dsp:txBody>
      <dsp:txXfrm>
        <a:off x="4837100" y="338910"/>
        <a:ext cx="2198682" cy="1319209"/>
      </dsp:txXfrm>
    </dsp:sp>
    <dsp:sp modelId="{5FC5241B-BBAA-48AD-9B37-0B7777BE5862}">
      <dsp:nvSpPr>
        <dsp:cNvPr id="0" name=""/>
        <dsp:cNvSpPr/>
      </dsp:nvSpPr>
      <dsp:spPr>
        <a:xfrm>
          <a:off x="1209275" y="1877987"/>
          <a:ext cx="2198682" cy="1319209"/>
        </a:xfrm>
        <a:prstGeom prst="rect">
          <a:avLst/>
        </a:prstGeom>
        <a:solidFill>
          <a:schemeClr val="accent1">
            <a:hueOff val="0"/>
            <a:satOff val="0"/>
            <a:lumOff val="0"/>
            <a:alpha val="42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a:t>4.</a:t>
          </a:r>
          <a:r>
            <a:rPr lang="en-US" sz="1600" b="1" kern="1200">
              <a:latin typeface="Century Gothic" panose="020B0502020202020204"/>
            </a:rPr>
            <a:t> </a:t>
          </a:r>
          <a:r>
            <a:rPr lang="en-US" sz="1600" b="1" kern="1200" err="1">
              <a:latin typeface="Century Gothic" panose="020B0502020202020204"/>
            </a:rPr>
            <a:t>GradPath</a:t>
          </a:r>
          <a:r>
            <a:rPr lang="en-US" sz="1600" b="1" kern="1200">
              <a:latin typeface="Century Gothic" panose="020B0502020202020204"/>
            </a:rPr>
            <a:t> &gt; Completing remaining GradPath forms and SIE MS Exit Survey</a:t>
          </a:r>
          <a:endParaRPr lang="en-US" sz="1600" b="1" kern="1200"/>
        </a:p>
      </dsp:txBody>
      <dsp:txXfrm>
        <a:off x="1209275" y="1877987"/>
        <a:ext cx="2198682" cy="1319209"/>
      </dsp:txXfrm>
    </dsp:sp>
    <dsp:sp modelId="{7D8FAC2B-0E93-45F5-B301-C9BE0D524F5B}">
      <dsp:nvSpPr>
        <dsp:cNvPr id="0" name=""/>
        <dsp:cNvSpPr/>
      </dsp:nvSpPr>
      <dsp:spPr>
        <a:xfrm>
          <a:off x="3619162" y="1877987"/>
          <a:ext cx="2198682" cy="1319209"/>
        </a:xfrm>
        <a:prstGeom prst="rect">
          <a:avLst/>
        </a:prstGeom>
        <a:solidFill>
          <a:schemeClr val="accent1">
            <a:hueOff val="0"/>
            <a:satOff val="0"/>
            <a:lumOff val="0"/>
            <a:alpha val="42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a:t>5. </a:t>
          </a:r>
          <a:r>
            <a:rPr lang="en-US" sz="1600" b="1" kern="1200">
              <a:latin typeface="Century Gothic" panose="020B0502020202020204"/>
            </a:rPr>
            <a:t>Graduate!</a:t>
          </a:r>
          <a:endParaRPr lang="en-US" sz="1600" b="1" kern="1200"/>
        </a:p>
      </dsp:txBody>
      <dsp:txXfrm>
        <a:off x="3619162" y="1877987"/>
        <a:ext cx="2198682" cy="131920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6A20E4-34BB-4A52-BC7B-EE2ACA6FDFD8}" type="datetimeFigureOut">
              <a:rPr lang="en-US" smtClean="0"/>
              <a:t>11/17/2022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695BA8-0B3F-4C8F-8EA0-1621C5D54BFB}" type="slidenum">
              <a:rPr lang="en-US" smtClean="0"/>
              <a:t>‹#›</a:t>
            </a:fld>
            <a:endParaRPr lang="en-US"/>
          </a:p>
        </p:txBody>
      </p:sp>
    </p:spTree>
    <p:extLst>
      <p:ext uri="{BB962C8B-B14F-4D97-AF65-F5344CB8AC3E}">
        <p14:creationId xmlns:p14="http://schemas.microsoft.com/office/powerpoint/2010/main" val="3130837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students start NDS, they will have to submit a DS application in the future through </a:t>
            </a:r>
            <a:r>
              <a:rPr lang="en-US" dirty="0" err="1"/>
              <a:t>GradApp</a:t>
            </a:r>
            <a:r>
              <a:rPr lang="en-US" dirty="0"/>
              <a:t>. They must submit all required materials (transcripts, diploma, LORs, resume, personal statement, English Proficiency, etc.) and be accepted as DS by the Graduate College.</a:t>
            </a:r>
          </a:p>
        </p:txBody>
      </p:sp>
      <p:sp>
        <p:nvSpPr>
          <p:cNvPr id="4" name="Slide Number Placeholder 3"/>
          <p:cNvSpPr>
            <a:spLocks noGrp="1"/>
          </p:cNvSpPr>
          <p:nvPr>
            <p:ph type="sldNum" sz="quarter" idx="5"/>
          </p:nvPr>
        </p:nvSpPr>
        <p:spPr/>
        <p:txBody>
          <a:bodyPr/>
          <a:lstStyle/>
          <a:p>
            <a:fld id="{E9695BA8-0B3F-4C8F-8EA0-1621C5D54BFB}" type="slidenum">
              <a:rPr lang="en-US" smtClean="0"/>
              <a:t>3</a:t>
            </a:fld>
            <a:endParaRPr lang="en-US"/>
          </a:p>
        </p:txBody>
      </p:sp>
    </p:spTree>
    <p:extLst>
      <p:ext uri="{BB962C8B-B14F-4D97-AF65-F5344CB8AC3E}">
        <p14:creationId xmlns:p14="http://schemas.microsoft.com/office/powerpoint/2010/main" val="3041668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course requirements we sharing are to earn the UA degree ONLY. PSUT may have different graduation requirements to earn their degree.</a:t>
            </a:r>
          </a:p>
        </p:txBody>
      </p:sp>
      <p:sp>
        <p:nvSpPr>
          <p:cNvPr id="4" name="Slide Number Placeholder 3"/>
          <p:cNvSpPr>
            <a:spLocks noGrp="1"/>
          </p:cNvSpPr>
          <p:nvPr>
            <p:ph type="sldNum" sz="quarter" idx="5"/>
          </p:nvPr>
        </p:nvSpPr>
        <p:spPr/>
        <p:txBody>
          <a:bodyPr/>
          <a:lstStyle/>
          <a:p>
            <a:fld id="{E9695BA8-0B3F-4C8F-8EA0-1621C5D54BFB}" type="slidenum">
              <a:rPr lang="en-US" smtClean="0"/>
              <a:t>4</a:t>
            </a:fld>
            <a:endParaRPr lang="en-US"/>
          </a:p>
        </p:txBody>
      </p:sp>
    </p:spTree>
    <p:extLst>
      <p:ext uri="{BB962C8B-B14F-4D97-AF65-F5344CB8AC3E}">
        <p14:creationId xmlns:p14="http://schemas.microsoft.com/office/powerpoint/2010/main" val="1610484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only 3 electives from PSUT are required to earn the UA degree. PSUT may require you to take more than 3 of the electives listed here.</a:t>
            </a:r>
          </a:p>
        </p:txBody>
      </p:sp>
      <p:sp>
        <p:nvSpPr>
          <p:cNvPr id="4" name="Slide Number Placeholder 3"/>
          <p:cNvSpPr>
            <a:spLocks noGrp="1"/>
          </p:cNvSpPr>
          <p:nvPr>
            <p:ph type="sldNum" sz="quarter" idx="5"/>
          </p:nvPr>
        </p:nvSpPr>
        <p:spPr/>
        <p:txBody>
          <a:bodyPr/>
          <a:lstStyle/>
          <a:p>
            <a:fld id="{E9695BA8-0B3F-4C8F-8EA0-1621C5D54BFB}" type="slidenum">
              <a:rPr lang="en-US" smtClean="0"/>
              <a:t>5</a:t>
            </a:fld>
            <a:endParaRPr lang="en-US"/>
          </a:p>
        </p:txBody>
      </p:sp>
    </p:spTree>
    <p:extLst>
      <p:ext uri="{BB962C8B-B14F-4D97-AF65-F5344CB8AC3E}">
        <p14:creationId xmlns:p14="http://schemas.microsoft.com/office/powerpoint/2010/main" val="3366229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If you do not meet all the requirements for graduation, you will not have your degree awarded and you will not earn your UA diploma until you have completed everything necessary. No exceptions!!</a:t>
            </a:r>
          </a:p>
        </p:txBody>
      </p:sp>
      <p:sp>
        <p:nvSpPr>
          <p:cNvPr id="4" name="Slide Number Placeholder 3"/>
          <p:cNvSpPr>
            <a:spLocks noGrp="1"/>
          </p:cNvSpPr>
          <p:nvPr>
            <p:ph type="sldNum" sz="quarter" idx="5"/>
          </p:nvPr>
        </p:nvSpPr>
        <p:spPr/>
        <p:txBody>
          <a:bodyPr/>
          <a:lstStyle/>
          <a:p>
            <a:fld id="{FDCEA8AD-F508-456B-80AB-F92E72653A4E}" type="slidenum">
              <a:rPr lang="en-US"/>
              <a:t>6</a:t>
            </a:fld>
            <a:endParaRPr lang="en-US"/>
          </a:p>
        </p:txBody>
      </p:sp>
    </p:spTree>
    <p:extLst>
      <p:ext uri="{BB962C8B-B14F-4D97-AF65-F5344CB8AC3E}">
        <p14:creationId xmlns:p14="http://schemas.microsoft.com/office/powerpoint/2010/main" val="3670624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902803582"/>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426268790"/>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Tree>
    <p:extLst>
      <p:ext uri="{BB962C8B-B14F-4D97-AF65-F5344CB8AC3E}">
        <p14:creationId xmlns:p14="http://schemas.microsoft.com/office/powerpoint/2010/main" val="1570066398"/>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Tree>
    <p:extLst>
      <p:ext uri="{BB962C8B-B14F-4D97-AF65-F5344CB8AC3E}">
        <p14:creationId xmlns:p14="http://schemas.microsoft.com/office/powerpoint/2010/main" val="1639995216"/>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4524123"/>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6345580"/>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8138889"/>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726258677"/>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0419443"/>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0861015"/>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26560502"/>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1262035"/>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561029412"/>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839451036"/>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47829" y="5988871"/>
            <a:ext cx="3179036" cy="820124"/>
          </a:xfrm>
          <a:prstGeom prst="rect">
            <a:avLst/>
          </a:prstGeom>
        </p:spPr>
      </p:pic>
    </p:spTree>
    <p:extLst>
      <p:ext uri="{BB962C8B-B14F-4D97-AF65-F5344CB8AC3E}">
        <p14:creationId xmlns:p14="http://schemas.microsoft.com/office/powerpoint/2010/main" val="69385487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hyperlink" Target="https://it.arizona.edu/get-support" TargetMode="External"/><Relationship Id="rId3" Type="http://schemas.openxmlformats.org/officeDocument/2006/relationships/hyperlink" Target="https://help.d2l.arizona.edu/index.php/content/instructional-tutorials-0" TargetMode="External"/><Relationship Id="rId7" Type="http://schemas.openxmlformats.org/officeDocument/2006/relationships/hyperlink" Target="https://career.arizona.edu/" TargetMode="External"/><Relationship Id="rId2" Type="http://schemas.openxmlformats.org/officeDocument/2006/relationships/hyperlink" Target="https://it.arizona.edu/documentation/student-center-how-tos" TargetMode="External"/><Relationship Id="rId1" Type="http://schemas.openxmlformats.org/officeDocument/2006/relationships/slideLayout" Target="../slideLayouts/slideLayout2.xml"/><Relationship Id="rId6" Type="http://schemas.openxmlformats.org/officeDocument/2006/relationships/hyperlink" Target="https://registrar.arizona.edu/dates-and-deadlines" TargetMode="External"/><Relationship Id="rId5" Type="http://schemas.openxmlformats.org/officeDocument/2006/relationships/hyperlink" Target="https://www.registrar.arizona.edu/transcripts" TargetMode="External"/><Relationship Id="rId4" Type="http://schemas.openxmlformats.org/officeDocument/2006/relationships/hyperlink" Target="https://help.d2l.arizona.edu/index.php/content/getting-started"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microcampus@arizona.edu" TargetMode="External"/><Relationship Id="rId2" Type="http://schemas.openxmlformats.org/officeDocument/2006/relationships/hyperlink" Target="mailto:gradadvisor@sie.arizona.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grad.arizona.edu/policies/enrollment-policies/leave-absence"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uaccess.arizona.edu" TargetMode="External"/><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0000" y="1460500"/>
            <a:ext cx="10572000" cy="3916301"/>
          </a:xfrm>
        </p:spPr>
        <p:txBody>
          <a:bodyPr/>
          <a:lstStyle/>
          <a:p>
            <a:pPr algn="ctr"/>
            <a:r>
              <a:rPr lang="en-US" sz="4000"/>
              <a:t>Princess </a:t>
            </a:r>
            <a:r>
              <a:rPr lang="en-US" sz="4000" err="1"/>
              <a:t>Sumaya</a:t>
            </a:r>
            <a:r>
              <a:rPr lang="en-US" sz="4000"/>
              <a:t> University for Technology &amp; University of Arizona SIE </a:t>
            </a:r>
            <a:br>
              <a:rPr lang="en-US" sz="4000"/>
            </a:br>
            <a:r>
              <a:rPr lang="en-US" sz="6000"/>
              <a:t>Dual Degree: Masters of Engineering Management</a:t>
            </a:r>
            <a:br>
              <a:rPr lang="en-US"/>
            </a:br>
            <a:br>
              <a:rPr lang="en-US"/>
            </a:br>
            <a:endParaRPr lang="en-US" sz="3600"/>
          </a:p>
        </p:txBody>
      </p:sp>
    </p:spTree>
    <p:extLst>
      <p:ext uri="{BB962C8B-B14F-4D97-AF65-F5344CB8AC3E}">
        <p14:creationId xmlns:p14="http://schemas.microsoft.com/office/powerpoint/2010/main" val="11080508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navigate </a:t>
            </a:r>
            <a:r>
              <a:rPr lang="en-US" dirty="0" err="1"/>
              <a:t>UAccess</a:t>
            </a:r>
            <a:r>
              <a:rPr lang="en-US" dirty="0"/>
              <a:t>? </a:t>
            </a:r>
          </a:p>
        </p:txBody>
      </p:sp>
      <p:pic>
        <p:nvPicPr>
          <p:cNvPr id="4" name="Picture 3">
            <a:extLst>
              <a:ext uri="{FF2B5EF4-FFF2-40B4-BE49-F238E27FC236}">
                <a16:creationId xmlns:a16="http://schemas.microsoft.com/office/drawing/2014/main" id="{5D649969-5BAF-F68F-9093-AF2D6841E0F9}"/>
              </a:ext>
            </a:extLst>
          </p:cNvPr>
          <p:cNvPicPr>
            <a:picLocks noChangeAspect="1"/>
          </p:cNvPicPr>
          <p:nvPr/>
        </p:nvPicPr>
        <p:blipFill rotWithShape="1">
          <a:blip r:embed="rId2"/>
          <a:srcRect t="1336"/>
          <a:stretch/>
        </p:blipFill>
        <p:spPr>
          <a:xfrm>
            <a:off x="422618" y="2238373"/>
            <a:ext cx="5105400" cy="3514725"/>
          </a:xfrm>
          <a:prstGeom prst="rect">
            <a:avLst/>
          </a:prstGeom>
        </p:spPr>
      </p:pic>
      <p:sp>
        <p:nvSpPr>
          <p:cNvPr id="5" name="Oval 4">
            <a:extLst>
              <a:ext uri="{FF2B5EF4-FFF2-40B4-BE49-F238E27FC236}">
                <a16:creationId xmlns:a16="http://schemas.microsoft.com/office/drawing/2014/main" id="{8AAFA92C-7610-C153-BD66-C235B2C3D129}"/>
              </a:ext>
            </a:extLst>
          </p:cNvPr>
          <p:cNvSpPr/>
          <p:nvPr/>
        </p:nvSpPr>
        <p:spPr>
          <a:xfrm>
            <a:off x="3778271" y="3642580"/>
            <a:ext cx="1536679" cy="396020"/>
          </a:xfrm>
          <a:prstGeom prst="ellipse">
            <a:avLst/>
          </a:prstGeom>
          <a:noFill/>
          <a:ln w="38100">
            <a:solidFill>
              <a:srgbClr val="AB0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1261B0C-340D-5C39-E35E-BB3B31D0E5A5}"/>
              </a:ext>
            </a:extLst>
          </p:cNvPr>
          <p:cNvPicPr>
            <a:picLocks noChangeAspect="1"/>
          </p:cNvPicPr>
          <p:nvPr/>
        </p:nvPicPr>
        <p:blipFill>
          <a:blip r:embed="rId3"/>
          <a:stretch>
            <a:fillRect/>
          </a:stretch>
        </p:blipFill>
        <p:spPr>
          <a:xfrm>
            <a:off x="6308631" y="2238374"/>
            <a:ext cx="5423424" cy="3514725"/>
          </a:xfrm>
          <a:prstGeom prst="rect">
            <a:avLst/>
          </a:prstGeom>
        </p:spPr>
      </p:pic>
      <p:sp>
        <p:nvSpPr>
          <p:cNvPr id="8" name="Arrow: Right 7">
            <a:extLst>
              <a:ext uri="{FF2B5EF4-FFF2-40B4-BE49-F238E27FC236}">
                <a16:creationId xmlns:a16="http://schemas.microsoft.com/office/drawing/2014/main" id="{FB4554D8-5BF5-47AE-97F8-E48441910853}"/>
              </a:ext>
            </a:extLst>
          </p:cNvPr>
          <p:cNvSpPr/>
          <p:nvPr/>
        </p:nvSpPr>
        <p:spPr>
          <a:xfrm>
            <a:off x="4238096" y="2337658"/>
            <a:ext cx="2153708" cy="9683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1326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navigate </a:t>
            </a:r>
            <a:r>
              <a:rPr lang="en-US" dirty="0" err="1"/>
              <a:t>UAccess</a:t>
            </a:r>
            <a:r>
              <a:rPr lang="en-US" dirty="0"/>
              <a:t>? </a:t>
            </a:r>
          </a:p>
        </p:txBody>
      </p:sp>
      <p:pic>
        <p:nvPicPr>
          <p:cNvPr id="4" name="Picture 3">
            <a:extLst>
              <a:ext uri="{FF2B5EF4-FFF2-40B4-BE49-F238E27FC236}">
                <a16:creationId xmlns:a16="http://schemas.microsoft.com/office/drawing/2014/main" id="{5D649969-5BAF-F68F-9093-AF2D6841E0F9}"/>
              </a:ext>
            </a:extLst>
          </p:cNvPr>
          <p:cNvPicPr>
            <a:picLocks noChangeAspect="1"/>
          </p:cNvPicPr>
          <p:nvPr/>
        </p:nvPicPr>
        <p:blipFill rotWithShape="1">
          <a:blip r:embed="rId2"/>
          <a:srcRect t="1336"/>
          <a:stretch/>
        </p:blipFill>
        <p:spPr>
          <a:xfrm>
            <a:off x="326162" y="2170855"/>
            <a:ext cx="3815478" cy="2626700"/>
          </a:xfrm>
          <a:prstGeom prst="rect">
            <a:avLst/>
          </a:prstGeom>
        </p:spPr>
      </p:pic>
      <p:sp>
        <p:nvSpPr>
          <p:cNvPr id="5" name="Oval 4">
            <a:extLst>
              <a:ext uri="{FF2B5EF4-FFF2-40B4-BE49-F238E27FC236}">
                <a16:creationId xmlns:a16="http://schemas.microsoft.com/office/drawing/2014/main" id="{8AAFA92C-7610-C153-BD66-C235B2C3D129}"/>
              </a:ext>
            </a:extLst>
          </p:cNvPr>
          <p:cNvSpPr/>
          <p:nvPr/>
        </p:nvSpPr>
        <p:spPr>
          <a:xfrm>
            <a:off x="2747280" y="3428156"/>
            <a:ext cx="839477" cy="247649"/>
          </a:xfrm>
          <a:prstGeom prst="ellipse">
            <a:avLst/>
          </a:prstGeom>
          <a:noFill/>
          <a:ln w="38100">
            <a:solidFill>
              <a:srgbClr val="AB0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FB4554D8-5BF5-47AE-97F8-E48441910853}"/>
              </a:ext>
            </a:extLst>
          </p:cNvPr>
          <p:cNvSpPr/>
          <p:nvPr/>
        </p:nvSpPr>
        <p:spPr>
          <a:xfrm>
            <a:off x="2170730" y="4941762"/>
            <a:ext cx="2153708" cy="9683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0355F20-6ECD-F540-373C-74618A12F810}"/>
              </a:ext>
            </a:extLst>
          </p:cNvPr>
          <p:cNvPicPr>
            <a:picLocks noChangeAspect="1"/>
          </p:cNvPicPr>
          <p:nvPr/>
        </p:nvPicPr>
        <p:blipFill rotWithShape="1">
          <a:blip r:embed="rId3"/>
          <a:srcRect r="50066"/>
          <a:stretch/>
        </p:blipFill>
        <p:spPr>
          <a:xfrm>
            <a:off x="4498953" y="2172149"/>
            <a:ext cx="3185765" cy="3546066"/>
          </a:xfrm>
          <a:prstGeom prst="rect">
            <a:avLst/>
          </a:prstGeom>
        </p:spPr>
      </p:pic>
      <p:sp>
        <p:nvSpPr>
          <p:cNvPr id="7" name="Oval 6">
            <a:extLst>
              <a:ext uri="{FF2B5EF4-FFF2-40B4-BE49-F238E27FC236}">
                <a16:creationId xmlns:a16="http://schemas.microsoft.com/office/drawing/2014/main" id="{3F4530F1-02A1-0804-E2A7-887FD0C5F07A}"/>
              </a:ext>
            </a:extLst>
          </p:cNvPr>
          <p:cNvSpPr/>
          <p:nvPr/>
        </p:nvSpPr>
        <p:spPr>
          <a:xfrm>
            <a:off x="4498953" y="2981689"/>
            <a:ext cx="2032386" cy="739045"/>
          </a:xfrm>
          <a:prstGeom prst="ellipse">
            <a:avLst/>
          </a:prstGeom>
          <a:noFill/>
          <a:ln w="38100">
            <a:solidFill>
              <a:srgbClr val="AB0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F28C2C4B-9421-7495-CA7A-1B40E0A4E687}"/>
              </a:ext>
            </a:extLst>
          </p:cNvPr>
          <p:cNvPicPr>
            <a:picLocks noChangeAspect="1"/>
          </p:cNvPicPr>
          <p:nvPr/>
        </p:nvPicPr>
        <p:blipFill>
          <a:blip r:embed="rId4"/>
          <a:stretch>
            <a:fillRect/>
          </a:stretch>
        </p:blipFill>
        <p:spPr>
          <a:xfrm>
            <a:off x="7859233" y="2238374"/>
            <a:ext cx="3958386" cy="4295775"/>
          </a:xfrm>
          <a:prstGeom prst="rect">
            <a:avLst/>
          </a:prstGeom>
        </p:spPr>
      </p:pic>
      <p:sp>
        <p:nvSpPr>
          <p:cNvPr id="12" name="Arrow: Right 11">
            <a:extLst>
              <a:ext uri="{FF2B5EF4-FFF2-40B4-BE49-F238E27FC236}">
                <a16:creationId xmlns:a16="http://schemas.microsoft.com/office/drawing/2014/main" id="{DA4FB2F0-231F-4ADA-2507-D9D090C56AFC}"/>
              </a:ext>
            </a:extLst>
          </p:cNvPr>
          <p:cNvSpPr/>
          <p:nvPr/>
        </p:nvSpPr>
        <p:spPr>
          <a:xfrm>
            <a:off x="5618268" y="5818062"/>
            <a:ext cx="2153708" cy="9683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69736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navigate </a:t>
            </a:r>
            <a:r>
              <a:rPr lang="en-US" dirty="0" err="1"/>
              <a:t>UAccess</a:t>
            </a:r>
            <a:r>
              <a:rPr lang="en-US" dirty="0"/>
              <a:t>? </a:t>
            </a:r>
          </a:p>
        </p:txBody>
      </p:sp>
      <p:pic>
        <p:nvPicPr>
          <p:cNvPr id="4" name="Picture 3">
            <a:extLst>
              <a:ext uri="{FF2B5EF4-FFF2-40B4-BE49-F238E27FC236}">
                <a16:creationId xmlns:a16="http://schemas.microsoft.com/office/drawing/2014/main" id="{5D649969-5BAF-F68F-9093-AF2D6841E0F9}"/>
              </a:ext>
            </a:extLst>
          </p:cNvPr>
          <p:cNvPicPr>
            <a:picLocks noChangeAspect="1"/>
          </p:cNvPicPr>
          <p:nvPr/>
        </p:nvPicPr>
        <p:blipFill rotWithShape="1">
          <a:blip r:embed="rId2"/>
          <a:srcRect t="1336"/>
          <a:stretch/>
        </p:blipFill>
        <p:spPr>
          <a:xfrm>
            <a:off x="422617" y="2238373"/>
            <a:ext cx="4953209" cy="3409952"/>
          </a:xfrm>
          <a:prstGeom prst="rect">
            <a:avLst/>
          </a:prstGeom>
        </p:spPr>
      </p:pic>
      <p:sp>
        <p:nvSpPr>
          <p:cNvPr id="5" name="Oval 4">
            <a:extLst>
              <a:ext uri="{FF2B5EF4-FFF2-40B4-BE49-F238E27FC236}">
                <a16:creationId xmlns:a16="http://schemas.microsoft.com/office/drawing/2014/main" id="{8AAFA92C-7610-C153-BD66-C235B2C3D129}"/>
              </a:ext>
            </a:extLst>
          </p:cNvPr>
          <p:cNvSpPr/>
          <p:nvPr/>
        </p:nvSpPr>
        <p:spPr>
          <a:xfrm>
            <a:off x="3809555" y="4154442"/>
            <a:ext cx="839477" cy="247649"/>
          </a:xfrm>
          <a:prstGeom prst="ellipse">
            <a:avLst/>
          </a:prstGeom>
          <a:noFill/>
          <a:ln w="38100">
            <a:solidFill>
              <a:srgbClr val="AB0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AC0146A-4DE4-24D9-B177-77C8A7B2D75C}"/>
              </a:ext>
            </a:extLst>
          </p:cNvPr>
          <p:cNvPicPr>
            <a:picLocks noChangeAspect="1"/>
          </p:cNvPicPr>
          <p:nvPr/>
        </p:nvPicPr>
        <p:blipFill>
          <a:blip r:embed="rId3"/>
          <a:stretch>
            <a:fillRect/>
          </a:stretch>
        </p:blipFill>
        <p:spPr>
          <a:xfrm>
            <a:off x="6095999" y="2081212"/>
            <a:ext cx="5295900" cy="4467225"/>
          </a:xfrm>
          <a:prstGeom prst="rect">
            <a:avLst/>
          </a:prstGeom>
        </p:spPr>
      </p:pic>
      <p:sp>
        <p:nvSpPr>
          <p:cNvPr id="8" name="Arrow: Right 7">
            <a:extLst>
              <a:ext uri="{FF2B5EF4-FFF2-40B4-BE49-F238E27FC236}">
                <a16:creationId xmlns:a16="http://schemas.microsoft.com/office/drawing/2014/main" id="{FB4554D8-5BF5-47AE-97F8-E48441910853}"/>
              </a:ext>
            </a:extLst>
          </p:cNvPr>
          <p:cNvSpPr/>
          <p:nvPr/>
        </p:nvSpPr>
        <p:spPr>
          <a:xfrm>
            <a:off x="4171420" y="2333623"/>
            <a:ext cx="2153708" cy="9683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4598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DA89B-FF6B-41C9-93F5-0C523F3BCB7B}"/>
              </a:ext>
            </a:extLst>
          </p:cNvPr>
          <p:cNvSpPr>
            <a:spLocks noGrp="1"/>
          </p:cNvSpPr>
          <p:nvPr>
            <p:ph type="title"/>
          </p:nvPr>
        </p:nvSpPr>
        <p:spPr/>
        <p:txBody>
          <a:bodyPr/>
          <a:lstStyle/>
          <a:p>
            <a:pPr algn="ctr"/>
            <a:r>
              <a:rPr lang="en-US"/>
              <a:t>Helpful Resources </a:t>
            </a:r>
          </a:p>
        </p:txBody>
      </p:sp>
      <p:sp>
        <p:nvSpPr>
          <p:cNvPr id="3" name="Text Placeholder 2">
            <a:extLst>
              <a:ext uri="{FF2B5EF4-FFF2-40B4-BE49-F238E27FC236}">
                <a16:creationId xmlns:a16="http://schemas.microsoft.com/office/drawing/2014/main" id="{A10915E0-3E16-4124-88BB-AADCC7279384}"/>
              </a:ext>
            </a:extLst>
          </p:cNvPr>
          <p:cNvSpPr>
            <a:spLocks noGrp="1"/>
          </p:cNvSpPr>
          <p:nvPr>
            <p:ph type="body" idx="1"/>
          </p:nvPr>
        </p:nvSpPr>
        <p:spPr>
          <a:xfrm>
            <a:off x="810000" y="2272480"/>
            <a:ext cx="12598036" cy="3636511"/>
          </a:xfrm>
        </p:spPr>
        <p:txBody>
          <a:bodyPr>
            <a:normAutofit/>
          </a:bodyPr>
          <a:lstStyle/>
          <a:p>
            <a:pPr>
              <a:buFont typeface="Arial"/>
              <a:buChar char="•"/>
            </a:pPr>
            <a:r>
              <a:rPr lang="en-US" sz="2000" b="1" dirty="0" err="1"/>
              <a:t>UAccess</a:t>
            </a:r>
            <a:r>
              <a:rPr lang="en-US" sz="2000" b="1" dirty="0"/>
              <a:t> Tutorials: </a:t>
            </a:r>
            <a:r>
              <a:rPr lang="en-US" sz="2000" dirty="0">
                <a:hlinkClick r:id="rId2"/>
              </a:rPr>
              <a:t>https://it.arizona.edu/documentation/student-center-how-tos</a:t>
            </a:r>
            <a:r>
              <a:rPr lang="en-US" sz="2000" dirty="0"/>
              <a:t> </a:t>
            </a:r>
            <a:endParaRPr lang="en-US" sz="2000" b="1" dirty="0"/>
          </a:p>
          <a:p>
            <a:pPr>
              <a:buFont typeface="Arial"/>
              <a:buChar char="•"/>
            </a:pPr>
            <a:r>
              <a:rPr lang="en-US" sz="2000" b="1" dirty="0"/>
              <a:t>D2L Tutorials:</a:t>
            </a:r>
            <a:r>
              <a:rPr lang="en-US" sz="2000" dirty="0"/>
              <a:t> </a:t>
            </a:r>
            <a:r>
              <a:rPr lang="en-US" sz="2000" dirty="0">
                <a:hlinkClick r:id="rId3"/>
              </a:rPr>
              <a:t>https://help.d2l.arizona.edu/index.php/content/instructional-tutorials-0</a:t>
            </a:r>
            <a:r>
              <a:rPr lang="en-US" sz="2000" dirty="0"/>
              <a:t> </a:t>
            </a:r>
          </a:p>
          <a:p>
            <a:pPr>
              <a:buFont typeface="Arial"/>
              <a:buChar char="•"/>
            </a:pPr>
            <a:r>
              <a:rPr lang="en-US" sz="2000" b="1" dirty="0"/>
              <a:t>D2L Help Site: </a:t>
            </a:r>
            <a:r>
              <a:rPr lang="en-US" sz="2000" dirty="0">
                <a:hlinkClick r:id="rId4"/>
              </a:rPr>
              <a:t>https://help.d2l.arizona.edu/index.php/content/getting-started</a:t>
            </a:r>
            <a:endParaRPr lang="en-US" sz="2000" dirty="0"/>
          </a:p>
          <a:p>
            <a:pPr>
              <a:buFont typeface="Arial"/>
              <a:buChar char="•"/>
            </a:pPr>
            <a:r>
              <a:rPr lang="en-US" sz="2000" b="1" dirty="0" err="1"/>
              <a:t>UArizona</a:t>
            </a:r>
            <a:r>
              <a:rPr lang="en-US" sz="2000" b="1" dirty="0"/>
              <a:t> Office of the Registrar’s:</a:t>
            </a:r>
          </a:p>
          <a:p>
            <a:pPr lvl="1">
              <a:buFont typeface="Arial"/>
              <a:buChar char="•"/>
            </a:pPr>
            <a:r>
              <a:rPr lang="en-US" sz="2000" b="1" dirty="0"/>
              <a:t>Transcripts:</a:t>
            </a:r>
            <a:r>
              <a:rPr lang="en-US" sz="2000" dirty="0"/>
              <a:t> </a:t>
            </a:r>
            <a:r>
              <a:rPr lang="en-US" sz="2000" dirty="0">
                <a:hlinkClick r:id="rId5"/>
              </a:rPr>
              <a:t>https://www.registrar.arizona.edu/transcripts</a:t>
            </a:r>
            <a:r>
              <a:rPr lang="en-US" sz="2000" dirty="0"/>
              <a:t> </a:t>
            </a:r>
          </a:p>
          <a:p>
            <a:pPr lvl="1">
              <a:buFont typeface="Arial"/>
              <a:buChar char="•"/>
            </a:pPr>
            <a:r>
              <a:rPr lang="en-US" sz="2000" b="1" dirty="0"/>
              <a:t>Important Dates &amp; Deadlines: </a:t>
            </a:r>
            <a:r>
              <a:rPr lang="en-US" sz="2000" b="0" i="0" u="none" strike="noStrike" dirty="0">
                <a:solidFill>
                  <a:srgbClr val="4F52B2"/>
                </a:solidFill>
                <a:effectLst/>
                <a:latin typeface="+mj-lt"/>
                <a:hlinkClick r:id="rId6" tooltip="https://registrar.arizona.edu/dates-and-deadlines"/>
              </a:rPr>
              <a:t>https://registrar.arizona.edu/dates-and-deadlines</a:t>
            </a:r>
            <a:endParaRPr lang="en-US" sz="2000" dirty="0">
              <a:latin typeface="+mj-lt"/>
            </a:endParaRPr>
          </a:p>
          <a:p>
            <a:pPr>
              <a:buFont typeface="Arial"/>
              <a:buChar char="•"/>
            </a:pPr>
            <a:r>
              <a:rPr lang="en-US" sz="2000" b="1" dirty="0"/>
              <a:t>Career Services: </a:t>
            </a:r>
            <a:r>
              <a:rPr lang="en-US" sz="2000" dirty="0">
                <a:hlinkClick r:id="rId7"/>
              </a:rPr>
              <a:t>https://career.arizona.edu/</a:t>
            </a:r>
            <a:endParaRPr lang="en-US" sz="2000" dirty="0"/>
          </a:p>
          <a:p>
            <a:pPr>
              <a:buFont typeface="Arial"/>
              <a:buChar char="•"/>
            </a:pPr>
            <a:r>
              <a:rPr lang="en-US" sz="2000" b="1" dirty="0"/>
              <a:t>Technology Support (24/7 IT Support Center): </a:t>
            </a:r>
            <a:r>
              <a:rPr lang="en-US" sz="2000" b="0" i="0" u="none" strike="noStrike" dirty="0">
                <a:solidFill>
                  <a:srgbClr val="4F52B2"/>
                </a:solidFill>
                <a:effectLst/>
                <a:latin typeface="+mj-lt"/>
                <a:hlinkClick r:id="rId8" tooltip="https://it.arizona.edu/get-support"/>
              </a:rPr>
              <a:t>https://it.arizona.edu/get-support</a:t>
            </a:r>
            <a:endParaRPr lang="en-US" sz="2000" b="0" i="0" dirty="0">
              <a:solidFill>
                <a:srgbClr val="242424"/>
              </a:solidFill>
              <a:effectLst/>
              <a:latin typeface="+mj-lt"/>
            </a:endParaRPr>
          </a:p>
        </p:txBody>
      </p:sp>
    </p:spTree>
    <p:extLst>
      <p:ext uri="{BB962C8B-B14F-4D97-AF65-F5344CB8AC3E}">
        <p14:creationId xmlns:p14="http://schemas.microsoft.com/office/powerpoint/2010/main" val="36990864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DA89B-FF6B-41C9-93F5-0C523F3BCB7B}"/>
              </a:ext>
            </a:extLst>
          </p:cNvPr>
          <p:cNvSpPr>
            <a:spLocks noGrp="1"/>
          </p:cNvSpPr>
          <p:nvPr>
            <p:ph type="title"/>
          </p:nvPr>
        </p:nvSpPr>
        <p:spPr/>
        <p:txBody>
          <a:bodyPr/>
          <a:lstStyle/>
          <a:p>
            <a:pPr algn="ctr"/>
            <a:r>
              <a:rPr lang="en-US"/>
              <a:t>Tips for Success</a:t>
            </a:r>
          </a:p>
        </p:txBody>
      </p:sp>
      <p:sp>
        <p:nvSpPr>
          <p:cNvPr id="3" name="Text Placeholder 2">
            <a:extLst>
              <a:ext uri="{FF2B5EF4-FFF2-40B4-BE49-F238E27FC236}">
                <a16:creationId xmlns:a16="http://schemas.microsoft.com/office/drawing/2014/main" id="{A10915E0-3E16-4124-88BB-AADCC7279384}"/>
              </a:ext>
            </a:extLst>
          </p:cNvPr>
          <p:cNvSpPr>
            <a:spLocks noGrp="1"/>
          </p:cNvSpPr>
          <p:nvPr>
            <p:ph type="body" idx="1"/>
          </p:nvPr>
        </p:nvSpPr>
        <p:spPr>
          <a:xfrm>
            <a:off x="808943" y="2222287"/>
            <a:ext cx="10847650" cy="3636511"/>
          </a:xfrm>
        </p:spPr>
        <p:txBody>
          <a:bodyPr>
            <a:normAutofit fontScale="85000" lnSpcReduction="20000"/>
          </a:bodyPr>
          <a:lstStyle/>
          <a:p>
            <a:pPr>
              <a:buFont typeface="Wingdings"/>
              <a:buChar char="ü"/>
            </a:pPr>
            <a:r>
              <a:rPr lang="en-US" sz="2400" dirty="0"/>
              <a:t>Manage Time Effectively (time for school, time for family, time for self)</a:t>
            </a:r>
          </a:p>
          <a:p>
            <a:pPr>
              <a:buFont typeface="Wingdings"/>
              <a:buChar char="ü"/>
            </a:pPr>
            <a:endParaRPr lang="en-US" sz="2400"/>
          </a:p>
          <a:p>
            <a:pPr>
              <a:buFont typeface="Wingdings"/>
              <a:buChar char="ü"/>
            </a:pPr>
            <a:r>
              <a:rPr lang="en-US" sz="2400" dirty="0"/>
              <a:t>Get to Know the Faculty</a:t>
            </a:r>
          </a:p>
          <a:p>
            <a:pPr>
              <a:buFont typeface="Wingdings"/>
              <a:buChar char="ü"/>
            </a:pPr>
            <a:endParaRPr lang="en-US" sz="2400" dirty="0"/>
          </a:p>
          <a:p>
            <a:pPr>
              <a:buFont typeface="Wingdings"/>
              <a:buChar char="ü"/>
            </a:pPr>
            <a:r>
              <a:rPr lang="en-US" sz="2400" dirty="0">
                <a:ea typeface="+mn-lt"/>
                <a:cs typeface="+mn-lt"/>
              </a:rPr>
              <a:t>Communicate with Both Universities</a:t>
            </a:r>
            <a:endParaRPr lang="en-US" sz="2400" dirty="0"/>
          </a:p>
          <a:p>
            <a:pPr>
              <a:buFont typeface="Wingdings"/>
              <a:buChar char="ü"/>
            </a:pPr>
            <a:endParaRPr lang="en-US" sz="2400"/>
          </a:p>
          <a:p>
            <a:pPr>
              <a:buFont typeface="Wingdings"/>
              <a:buChar char="ü"/>
            </a:pPr>
            <a:r>
              <a:rPr lang="en-US" sz="2400" dirty="0"/>
              <a:t>Ask for Help Before You Need It</a:t>
            </a:r>
          </a:p>
          <a:p>
            <a:pPr>
              <a:buFont typeface="Wingdings"/>
              <a:buChar char="ü"/>
            </a:pPr>
            <a:endParaRPr lang="en-US" sz="2400"/>
          </a:p>
          <a:p>
            <a:pPr>
              <a:buFont typeface="Wingdings"/>
              <a:buChar char="ü"/>
            </a:pPr>
            <a:r>
              <a:rPr lang="en-US" sz="2400" dirty="0"/>
              <a:t>Keep Eye on Career Goals</a:t>
            </a:r>
          </a:p>
        </p:txBody>
      </p:sp>
    </p:spTree>
    <p:extLst>
      <p:ext uri="{BB962C8B-B14F-4D97-AF65-F5344CB8AC3E}">
        <p14:creationId xmlns:p14="http://schemas.microsoft.com/office/powerpoint/2010/main" val="30100556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DA89B-FF6B-41C9-93F5-0C523F3BCB7B}"/>
              </a:ext>
            </a:extLst>
          </p:cNvPr>
          <p:cNvSpPr>
            <a:spLocks noGrp="1"/>
          </p:cNvSpPr>
          <p:nvPr>
            <p:ph type="title"/>
          </p:nvPr>
        </p:nvSpPr>
        <p:spPr/>
        <p:txBody>
          <a:bodyPr/>
          <a:lstStyle/>
          <a:p>
            <a:pPr algn="ctr"/>
            <a:r>
              <a:rPr lang="en-US" dirty="0"/>
              <a:t>Contact Us!</a:t>
            </a:r>
          </a:p>
        </p:txBody>
      </p:sp>
      <p:sp>
        <p:nvSpPr>
          <p:cNvPr id="3" name="Text Placeholder 2">
            <a:extLst>
              <a:ext uri="{FF2B5EF4-FFF2-40B4-BE49-F238E27FC236}">
                <a16:creationId xmlns:a16="http://schemas.microsoft.com/office/drawing/2014/main" id="{A10915E0-3E16-4124-88BB-AADCC7279384}"/>
              </a:ext>
            </a:extLst>
          </p:cNvPr>
          <p:cNvSpPr>
            <a:spLocks noGrp="1"/>
          </p:cNvSpPr>
          <p:nvPr>
            <p:ph type="body" idx="1"/>
          </p:nvPr>
        </p:nvSpPr>
        <p:spPr>
          <a:xfrm>
            <a:off x="2642845" y="2193712"/>
            <a:ext cx="6906307" cy="3636511"/>
          </a:xfrm>
        </p:spPr>
        <p:txBody>
          <a:bodyPr>
            <a:normAutofit/>
          </a:bodyPr>
          <a:lstStyle/>
          <a:p>
            <a:pPr marL="0" indent="0" algn="ctr">
              <a:buNone/>
            </a:pPr>
            <a:r>
              <a:rPr lang="en-US" sz="2000" dirty="0"/>
              <a:t>Department of Systems and Industrial Engineering:</a:t>
            </a:r>
          </a:p>
          <a:p>
            <a:pPr marL="0" indent="0" algn="ctr">
              <a:buNone/>
            </a:pPr>
            <a:r>
              <a:rPr lang="en-US" sz="2000" b="1" dirty="0">
                <a:solidFill>
                  <a:srgbClr val="B12835"/>
                </a:solidFill>
                <a:hlinkClick r:id="rId2">
                  <a:extLst>
                    <a:ext uri="{A12FA001-AC4F-418D-AE19-62706E023703}">
                      <ahyp:hlinkClr xmlns:ahyp="http://schemas.microsoft.com/office/drawing/2018/hyperlinkcolor" val="tx"/>
                    </a:ext>
                  </a:extLst>
                </a:hlinkClick>
              </a:rPr>
              <a:t>gradadvisor@sie.arizona.edu</a:t>
            </a:r>
            <a:endParaRPr lang="en-US" sz="2000" b="1" dirty="0">
              <a:solidFill>
                <a:srgbClr val="B12835"/>
              </a:solidFill>
            </a:endParaRPr>
          </a:p>
          <a:p>
            <a:pPr marL="0" indent="0" algn="ctr">
              <a:buNone/>
            </a:pPr>
            <a:endParaRPr lang="en-US" sz="2000" dirty="0"/>
          </a:p>
          <a:p>
            <a:pPr marL="0" indent="0" algn="ctr">
              <a:buNone/>
            </a:pPr>
            <a:r>
              <a:rPr lang="en-US" sz="2000" dirty="0"/>
              <a:t>Arizona International Office:</a:t>
            </a:r>
          </a:p>
          <a:p>
            <a:pPr marL="0" indent="0" algn="ctr">
              <a:buNone/>
            </a:pPr>
            <a:r>
              <a:rPr lang="en-US" sz="2000" b="1" dirty="0">
                <a:solidFill>
                  <a:srgbClr val="B12835"/>
                </a:solidFill>
                <a:hlinkClick r:id="rId3">
                  <a:extLst>
                    <a:ext uri="{A12FA001-AC4F-418D-AE19-62706E023703}">
                      <ahyp:hlinkClr xmlns:ahyp="http://schemas.microsoft.com/office/drawing/2018/hyperlinkcolor" val="tx"/>
                    </a:ext>
                  </a:extLst>
                </a:hlinkClick>
              </a:rPr>
              <a:t>microcampus@arizona.edu</a:t>
            </a:r>
            <a:endParaRPr lang="en-US" sz="2000" b="1" dirty="0">
              <a:solidFill>
                <a:srgbClr val="B12835"/>
              </a:solidFill>
            </a:endParaRPr>
          </a:p>
        </p:txBody>
      </p:sp>
    </p:spTree>
    <p:extLst>
      <p:ext uri="{BB962C8B-B14F-4D97-AF65-F5344CB8AC3E}">
        <p14:creationId xmlns:p14="http://schemas.microsoft.com/office/powerpoint/2010/main" val="306388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763B5A2-6B40-4569-B109-1D51F1A10DB3}"/>
              </a:ext>
            </a:extLst>
          </p:cNvPr>
          <p:cNvSpPr>
            <a:spLocks noGrp="1"/>
          </p:cNvSpPr>
          <p:nvPr/>
        </p:nvSpPr>
        <p:spPr>
          <a:xfrm>
            <a:off x="810001" y="464779"/>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EFEFE"/>
              </a:buClr>
              <a:buSzPts val="1800"/>
              <a:buFont typeface="Century Gothic"/>
              <a:buNone/>
              <a:defRPr sz="4000" b="1" i="0" u="none" strike="noStrike" cap="none">
                <a:solidFill>
                  <a:srgbClr val="FEFEFE"/>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r>
              <a:rPr lang="en-US" dirty="0"/>
              <a:t>College of Engineering &amp; SIE</a:t>
            </a:r>
          </a:p>
        </p:txBody>
      </p:sp>
      <p:sp>
        <p:nvSpPr>
          <p:cNvPr id="14" name="Text Placeholder 2">
            <a:extLst>
              <a:ext uri="{FF2B5EF4-FFF2-40B4-BE49-F238E27FC236}">
                <a16:creationId xmlns:a16="http://schemas.microsoft.com/office/drawing/2014/main" id="{35B0B027-9920-41A9-9DB5-04865D3E74BC}"/>
              </a:ext>
            </a:extLst>
          </p:cNvPr>
          <p:cNvSpPr txBox="1">
            <a:spLocks/>
          </p:cNvSpPr>
          <p:nvPr/>
        </p:nvSpPr>
        <p:spPr>
          <a:xfrm>
            <a:off x="4061918" y="2887295"/>
            <a:ext cx="7590863" cy="3372178"/>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 typeface="Arial"/>
              <a:buChar char="•"/>
            </a:pPr>
            <a:r>
              <a:rPr lang="en-US" sz="2000" kern="0"/>
              <a:t>The College of Engineering is the individual college of engineering studies at the University of Arizona. </a:t>
            </a:r>
            <a:endParaRPr lang="en-US"/>
          </a:p>
          <a:p>
            <a:pPr>
              <a:buFont typeface="Arial"/>
              <a:buChar char="•"/>
            </a:pPr>
            <a:endParaRPr lang="en-US" sz="2000" kern="0"/>
          </a:p>
          <a:p>
            <a:pPr>
              <a:buFont typeface="Arial"/>
              <a:buChar char="•"/>
            </a:pPr>
            <a:r>
              <a:rPr lang="en-US" sz="2000" kern="0"/>
              <a:t>The Engineering Management MS is housed within the Department of SIE. </a:t>
            </a:r>
            <a:endParaRPr lang="en-US"/>
          </a:p>
          <a:p>
            <a:pPr>
              <a:buFont typeface="Arial"/>
              <a:buChar char="•"/>
            </a:pPr>
            <a:endParaRPr lang="en-US" sz="2000" kern="0"/>
          </a:p>
          <a:p>
            <a:pPr>
              <a:buFont typeface="Arial"/>
              <a:buChar char="•"/>
            </a:pPr>
            <a:r>
              <a:rPr lang="en-US" sz="2000" kern="0">
                <a:ea typeface="+mn-lt"/>
                <a:cs typeface="+mn-lt"/>
              </a:rPr>
              <a:t>The University of Arizona Systems &amp; Industrial Engineering was established in 1961, the first in the nation!</a:t>
            </a:r>
          </a:p>
          <a:p>
            <a:pPr>
              <a:buFont typeface="Arial"/>
              <a:buChar char="•"/>
            </a:pPr>
            <a:endParaRPr lang="en-US" sz="2000" kern="0">
              <a:ea typeface="+mn-lt"/>
              <a:cs typeface="+mn-lt"/>
            </a:endParaRPr>
          </a:p>
          <a:p>
            <a:pPr>
              <a:buFont typeface="Arial"/>
              <a:buChar char="•"/>
            </a:pPr>
            <a:r>
              <a:rPr lang="en-US" sz="2000" kern="0">
                <a:ea typeface="+mn-lt"/>
                <a:cs typeface="+mn-lt"/>
              </a:rPr>
              <a:t>The MS in Engineering Management is designed for graduate engineers and scientists aspiring to advance into management careers within technological organizations.</a:t>
            </a:r>
            <a:endParaRPr lang="en-US" sz="2000" kern="0"/>
          </a:p>
          <a:p>
            <a:pPr>
              <a:buFont typeface="Arial"/>
              <a:buChar char="•"/>
            </a:pPr>
            <a:endParaRPr lang="en-US" sz="2000" kern="0"/>
          </a:p>
          <a:p>
            <a:pPr>
              <a:buFont typeface="Arial"/>
              <a:buChar char="•"/>
            </a:pPr>
            <a:endParaRPr lang="en-US" sz="2000" kern="0"/>
          </a:p>
        </p:txBody>
      </p:sp>
      <p:pic>
        <p:nvPicPr>
          <p:cNvPr id="15" name="Picture 14">
            <a:extLst>
              <a:ext uri="{FF2B5EF4-FFF2-40B4-BE49-F238E27FC236}">
                <a16:creationId xmlns:a16="http://schemas.microsoft.com/office/drawing/2014/main" id="{EA5C7733-4A7B-4029-9D2D-9AF21BF3995C}"/>
              </a:ext>
            </a:extLst>
          </p:cNvPr>
          <p:cNvPicPr>
            <a:picLocks noChangeAspect="1"/>
          </p:cNvPicPr>
          <p:nvPr/>
        </p:nvPicPr>
        <p:blipFill>
          <a:blip r:embed="rId2"/>
          <a:stretch>
            <a:fillRect/>
          </a:stretch>
        </p:blipFill>
        <p:spPr>
          <a:xfrm>
            <a:off x="797930" y="2266801"/>
            <a:ext cx="2753032" cy="1543812"/>
          </a:xfrm>
          <a:prstGeom prst="rect">
            <a:avLst/>
          </a:prstGeom>
        </p:spPr>
      </p:pic>
      <p:pic>
        <p:nvPicPr>
          <p:cNvPr id="2" name="Picture 2">
            <a:extLst>
              <a:ext uri="{FF2B5EF4-FFF2-40B4-BE49-F238E27FC236}">
                <a16:creationId xmlns:a16="http://schemas.microsoft.com/office/drawing/2014/main" id="{E74929EE-9250-46AB-9ABF-8253087BB071}"/>
              </a:ext>
            </a:extLst>
          </p:cNvPr>
          <p:cNvPicPr>
            <a:picLocks noChangeAspect="1"/>
          </p:cNvPicPr>
          <p:nvPr/>
        </p:nvPicPr>
        <p:blipFill>
          <a:blip r:embed="rId3"/>
          <a:stretch>
            <a:fillRect/>
          </a:stretch>
        </p:blipFill>
        <p:spPr>
          <a:xfrm>
            <a:off x="787884" y="3938490"/>
            <a:ext cx="2763078" cy="1969506"/>
          </a:xfrm>
          <a:prstGeom prst="rect">
            <a:avLst/>
          </a:prstGeom>
        </p:spPr>
      </p:pic>
    </p:spTree>
    <p:extLst>
      <p:ext uri="{BB962C8B-B14F-4D97-AF65-F5344CB8AC3E}">
        <p14:creationId xmlns:p14="http://schemas.microsoft.com/office/powerpoint/2010/main" val="11614225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374" y="512217"/>
            <a:ext cx="10916487" cy="970450"/>
          </a:xfrm>
        </p:spPr>
        <p:txBody>
          <a:bodyPr/>
          <a:lstStyle/>
          <a:p>
            <a:r>
              <a:rPr lang="en-US"/>
              <a:t>Graduate Non-Degree vs. Degree Seeking</a:t>
            </a:r>
          </a:p>
        </p:txBody>
      </p:sp>
      <p:sp>
        <p:nvSpPr>
          <p:cNvPr id="13" name="Google Shape;157;p27">
            <a:extLst>
              <a:ext uri="{FF2B5EF4-FFF2-40B4-BE49-F238E27FC236}">
                <a16:creationId xmlns:a16="http://schemas.microsoft.com/office/drawing/2014/main" id="{31459FA2-C2D1-4708-80A7-ABE732A8BE5E}"/>
              </a:ext>
            </a:extLst>
          </p:cNvPr>
          <p:cNvSpPr txBox="1">
            <a:spLocks/>
          </p:cNvSpPr>
          <p:nvPr/>
        </p:nvSpPr>
        <p:spPr>
          <a:xfrm>
            <a:off x="213330" y="2039735"/>
            <a:ext cx="5189857" cy="576262"/>
          </a:xfrm>
          <a:prstGeom prst="rect">
            <a:avLst/>
          </a:prstGeom>
          <a:noFill/>
          <a:ln>
            <a:noFill/>
          </a:ln>
          <a:effectLst>
            <a:outerShdw blurRad="50800">
              <a:srgbClr val="000000">
                <a:alpha val="40000"/>
              </a:srgbClr>
            </a:outerShdw>
          </a:effectLst>
        </p:spPr>
        <p:txBody>
          <a:bodyPr spcFirstLastPara="1" vert="horz" wrap="square" lIns="91425" tIns="45700" rIns="91425" bIns="45700" rtlCol="0" anchor="b" anchorCtr="0">
            <a:noAutofit/>
          </a:bodyPr>
          <a:lstStyle>
            <a:lvl1pPr marL="0" indent="0" algn="ctr" defTabSz="457200" rtl="0" eaLnBrk="1" latinLnBrk="0" hangingPunct="1">
              <a:spcBef>
                <a:spcPct val="20000"/>
              </a:spcBef>
              <a:spcAft>
                <a:spcPts val="600"/>
              </a:spcAft>
              <a:buClr>
                <a:schemeClr val="accent1"/>
              </a:buClr>
              <a:buFont typeface="Wingdings 2" charset="2"/>
              <a:buNone/>
              <a:defRPr sz="2000" b="0" kern="1200">
                <a:solidFill>
                  <a:schemeClr val="tx1"/>
                </a:solidFill>
                <a:latin typeface="+mn-lt"/>
                <a:ea typeface="+mn-ea"/>
                <a:cs typeface="+mn-cs"/>
              </a:defRPr>
            </a:lvl1pPr>
            <a:lvl2pPr marL="457200" indent="0" algn="l" defTabSz="457200" rtl="0" eaLnBrk="1" latinLnBrk="0" hangingPunct="1">
              <a:spcBef>
                <a:spcPct val="20000"/>
              </a:spcBef>
              <a:spcAft>
                <a:spcPts val="600"/>
              </a:spcAft>
              <a:buClr>
                <a:schemeClr val="accent1"/>
              </a:buClr>
              <a:buFont typeface="Wingdings 2" charset="2"/>
              <a:buNone/>
              <a:defRPr sz="2000" b="1" kern="1200">
                <a:solidFill>
                  <a:schemeClr val="tx1"/>
                </a:solidFill>
                <a:latin typeface="+mn-lt"/>
                <a:ea typeface="+mn-ea"/>
                <a:cs typeface="+mn-cs"/>
              </a:defRPr>
            </a:lvl2pPr>
            <a:lvl3pPr marL="914400" indent="0" algn="l" defTabSz="457200" rtl="0" eaLnBrk="1" latinLnBrk="0" hangingPunct="1">
              <a:spcBef>
                <a:spcPct val="20000"/>
              </a:spcBef>
              <a:spcAft>
                <a:spcPts val="600"/>
              </a:spcAft>
              <a:buClr>
                <a:schemeClr val="accent1"/>
              </a:buClr>
              <a:buFont typeface="Wingdings 2" charset="2"/>
              <a:buNone/>
              <a:defRPr sz="1800" b="1" kern="1200">
                <a:solidFill>
                  <a:schemeClr val="tx1"/>
                </a:solidFill>
                <a:latin typeface="+mn-lt"/>
                <a:ea typeface="+mn-ea"/>
                <a:cs typeface="+mn-cs"/>
              </a:defRPr>
            </a:lvl3pPr>
            <a:lvl4pPr marL="1371600" indent="0" algn="l" defTabSz="457200" rtl="0" eaLnBrk="1" latinLnBrk="0" hangingPunct="1">
              <a:spcBef>
                <a:spcPct val="20000"/>
              </a:spcBef>
              <a:spcAft>
                <a:spcPts val="600"/>
              </a:spcAft>
              <a:buClr>
                <a:schemeClr val="accent1"/>
              </a:buClr>
              <a:buFont typeface="Wingdings 2" charset="2"/>
              <a:buNone/>
              <a:defRPr sz="1600" b="1" kern="1200">
                <a:solidFill>
                  <a:schemeClr val="tx1"/>
                </a:solidFill>
                <a:latin typeface="+mn-lt"/>
                <a:ea typeface="+mn-ea"/>
                <a:cs typeface="+mn-cs"/>
              </a:defRPr>
            </a:lvl4pPr>
            <a:lvl5pPr marL="1828800" indent="0" algn="l" defTabSz="457200" rtl="0" eaLnBrk="1" latinLnBrk="0" hangingPunct="1">
              <a:spcBef>
                <a:spcPct val="20000"/>
              </a:spcBef>
              <a:spcAft>
                <a:spcPts val="600"/>
              </a:spcAft>
              <a:buClr>
                <a:schemeClr val="accent1"/>
              </a:buClr>
              <a:buFont typeface="Wingdings 2" charset="2"/>
              <a:buNone/>
              <a:defRPr sz="1600" b="1" kern="1200">
                <a:solidFill>
                  <a:schemeClr val="tx1"/>
                </a:solidFill>
                <a:latin typeface="+mn-lt"/>
                <a:ea typeface="+mn-ea"/>
                <a:cs typeface="+mn-cs"/>
              </a:defRPr>
            </a:lvl5pPr>
            <a:lvl6pPr marL="2286000" indent="0" algn="l" defTabSz="457200" rtl="0" eaLnBrk="1" latinLnBrk="0" hangingPunct="1">
              <a:spcBef>
                <a:spcPct val="20000"/>
              </a:spcBef>
              <a:spcAft>
                <a:spcPts val="600"/>
              </a:spcAft>
              <a:buClr>
                <a:schemeClr val="accent1"/>
              </a:buClr>
              <a:buFont typeface="Wingdings 2" charset="2"/>
              <a:buNone/>
              <a:defRPr sz="1600" b="1" kern="1200">
                <a:solidFill>
                  <a:schemeClr val="tx1"/>
                </a:solidFill>
                <a:latin typeface="+mn-lt"/>
                <a:ea typeface="+mn-ea"/>
                <a:cs typeface="+mn-cs"/>
              </a:defRPr>
            </a:lvl6pPr>
            <a:lvl7pPr marL="2743200" indent="0" algn="l" defTabSz="457200" rtl="0" eaLnBrk="1" latinLnBrk="0" hangingPunct="1">
              <a:spcBef>
                <a:spcPct val="20000"/>
              </a:spcBef>
              <a:spcAft>
                <a:spcPts val="600"/>
              </a:spcAft>
              <a:buClr>
                <a:schemeClr val="accent1"/>
              </a:buClr>
              <a:buFont typeface="Wingdings 2" charset="2"/>
              <a:buNone/>
              <a:defRPr sz="1600" b="1" kern="1200">
                <a:solidFill>
                  <a:schemeClr val="tx1"/>
                </a:solidFill>
                <a:latin typeface="+mn-lt"/>
                <a:ea typeface="+mn-ea"/>
                <a:cs typeface="+mn-cs"/>
              </a:defRPr>
            </a:lvl7pPr>
            <a:lvl8pPr marL="3200400" indent="0" algn="l" defTabSz="457200" rtl="0" eaLnBrk="1" latinLnBrk="0" hangingPunct="1">
              <a:spcBef>
                <a:spcPct val="20000"/>
              </a:spcBef>
              <a:spcAft>
                <a:spcPts val="600"/>
              </a:spcAft>
              <a:buClr>
                <a:schemeClr val="accent1"/>
              </a:buClr>
              <a:buFont typeface="Wingdings 2" charset="2"/>
              <a:buNone/>
              <a:defRPr sz="1600" b="1" kern="1200">
                <a:solidFill>
                  <a:schemeClr val="tx1"/>
                </a:solidFill>
                <a:latin typeface="+mn-lt"/>
                <a:ea typeface="+mn-ea"/>
                <a:cs typeface="+mn-cs"/>
              </a:defRPr>
            </a:lvl8pPr>
            <a:lvl9pPr marL="3657600" indent="0" algn="l" defTabSz="457200" rtl="0" eaLnBrk="1" latinLnBrk="0" hangingPunct="1">
              <a:spcBef>
                <a:spcPct val="20000"/>
              </a:spcBef>
              <a:spcAft>
                <a:spcPts val="600"/>
              </a:spcAft>
              <a:buClr>
                <a:schemeClr val="accent1"/>
              </a:buClr>
              <a:buFont typeface="Wingdings 2" charset="2"/>
              <a:buNone/>
              <a:defRPr sz="1600" b="1" kern="1200">
                <a:solidFill>
                  <a:schemeClr val="tx1"/>
                </a:solidFill>
                <a:latin typeface="+mn-lt"/>
                <a:ea typeface="+mn-ea"/>
                <a:cs typeface="+mn-cs"/>
              </a:defRPr>
            </a:lvl9pPr>
          </a:lstStyle>
          <a:p>
            <a:pPr>
              <a:spcBef>
                <a:spcPts val="0"/>
              </a:spcBef>
              <a:spcAft>
                <a:spcPts val="0"/>
              </a:spcAft>
              <a:buSzPts val="2000"/>
            </a:pPr>
            <a:r>
              <a:rPr lang="en-US" b="1" u="sng"/>
              <a:t>Graduate Non-Degree Seeking (GND)</a:t>
            </a:r>
          </a:p>
        </p:txBody>
      </p:sp>
      <p:sp>
        <p:nvSpPr>
          <p:cNvPr id="14" name="Google Shape;158;p27">
            <a:extLst>
              <a:ext uri="{FF2B5EF4-FFF2-40B4-BE49-F238E27FC236}">
                <a16:creationId xmlns:a16="http://schemas.microsoft.com/office/drawing/2014/main" id="{15DA26CE-06E1-4415-A075-B606020F462D}"/>
              </a:ext>
            </a:extLst>
          </p:cNvPr>
          <p:cNvSpPr txBox="1">
            <a:spLocks/>
          </p:cNvSpPr>
          <p:nvPr/>
        </p:nvSpPr>
        <p:spPr>
          <a:xfrm>
            <a:off x="349564" y="2670157"/>
            <a:ext cx="11207165" cy="3070722"/>
          </a:xfrm>
          <a:prstGeom prst="rect">
            <a:avLst/>
          </a:prstGeom>
          <a:noFill/>
          <a:ln>
            <a:noFill/>
          </a:ln>
          <a:effectLst>
            <a:outerShdw blurRad="50800">
              <a:srgbClr val="000000">
                <a:alpha val="40000"/>
              </a:srgbClr>
            </a:outerShdw>
          </a:effectLst>
        </p:spPr>
        <p:txBody>
          <a:bodyPr spcFirstLastPara="1" vert="horz" wrap="square" lIns="91425" tIns="45700" rIns="91425" bIns="45700" rtlCol="0" anchor="t" anchorCtr="0">
            <a:no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a:buSzPts val="1800"/>
              <a:buFont typeface="Wingdings 2" panose="020B0604020202020204" pitchFamily="34" charset="0"/>
              <a:buChar char=""/>
            </a:pPr>
            <a:r>
              <a:rPr lang="en-US">
                <a:ea typeface="+mn-lt"/>
                <a:cs typeface="+mn-lt"/>
              </a:rPr>
              <a:t>Non-Degree students are eligible to enroll in graduate-level courses</a:t>
            </a:r>
            <a:endParaRPr lang="en-US"/>
          </a:p>
          <a:p>
            <a:pPr lvl="1">
              <a:buSzPts val="1800"/>
              <a:buFont typeface="Wingdings 2" panose="020B0604020202020204" pitchFamily="34" charset="0"/>
              <a:buChar char=""/>
            </a:pPr>
            <a:r>
              <a:rPr lang="en-US">
                <a:ea typeface="+mn-lt"/>
                <a:cs typeface="+mn-lt"/>
              </a:rPr>
              <a:t>In SIE, we provide the opportunity for students to take graduate level courses to 're-establish' their GPA</a:t>
            </a:r>
            <a:endParaRPr lang="en-US"/>
          </a:p>
          <a:p>
            <a:pPr lvl="1">
              <a:buSzPts val="1800"/>
              <a:buFont typeface="Wingdings 2" panose="020B0604020202020204" pitchFamily="34" charset="0"/>
              <a:buChar char=""/>
            </a:pPr>
            <a:r>
              <a:rPr lang="en-US">
                <a:ea typeface="+mn-lt"/>
                <a:cs typeface="+mn-lt"/>
              </a:rPr>
              <a:t>As GND students, students can take up to four classes (12 units). The department will review progress to determine progression to degree seeking. The 12 units can count towards the MS degree! </a:t>
            </a:r>
          </a:p>
          <a:p>
            <a:pPr lvl="1">
              <a:buSzPts val="1800"/>
              <a:buFont typeface="Wingdings 2" panose="020B0604020202020204" pitchFamily="34" charset="0"/>
              <a:buChar char=""/>
            </a:pPr>
            <a:r>
              <a:rPr lang="en-US"/>
              <a:t>After successful completion, apply to the degree seeking program = BE REVIEWED for full degree seeking admission </a:t>
            </a:r>
          </a:p>
          <a:p>
            <a:pPr>
              <a:lnSpc>
                <a:spcPct val="90000"/>
              </a:lnSpc>
              <a:spcBef>
                <a:spcPts val="960"/>
              </a:spcBef>
              <a:spcAft>
                <a:spcPts val="0"/>
              </a:spcAft>
              <a:buSzPts val="1800"/>
              <a:buFont typeface="Arial" panose="020B0604020202020204" pitchFamily="34" charset="0"/>
              <a:buChar char="•"/>
            </a:pPr>
            <a:endParaRPr lang="en-US"/>
          </a:p>
          <a:p>
            <a:pPr>
              <a:lnSpc>
                <a:spcPct val="90000"/>
              </a:lnSpc>
              <a:spcBef>
                <a:spcPts val="960"/>
              </a:spcBef>
              <a:spcAft>
                <a:spcPts val="0"/>
              </a:spcAft>
              <a:buSzPts val="1800"/>
              <a:buFont typeface="Arial" panose="020B0604020202020204" pitchFamily="34" charset="0"/>
              <a:buChar char="•"/>
            </a:pPr>
            <a:endParaRPr lang="en-US"/>
          </a:p>
          <a:p>
            <a:pPr>
              <a:lnSpc>
                <a:spcPct val="90000"/>
              </a:lnSpc>
              <a:spcBef>
                <a:spcPts val="960"/>
              </a:spcBef>
              <a:spcAft>
                <a:spcPts val="0"/>
              </a:spcAft>
              <a:buSzPts val="1800"/>
              <a:buFont typeface="Arial" panose="020B0604020202020204" pitchFamily="34" charset="0"/>
              <a:buChar char="•"/>
            </a:pPr>
            <a:endParaRPr lang="en-US"/>
          </a:p>
        </p:txBody>
      </p:sp>
      <p:sp>
        <p:nvSpPr>
          <p:cNvPr id="19" name="Google Shape;157;p27">
            <a:extLst>
              <a:ext uri="{FF2B5EF4-FFF2-40B4-BE49-F238E27FC236}">
                <a16:creationId xmlns:a16="http://schemas.microsoft.com/office/drawing/2014/main" id="{CC268D45-FBB6-42E3-BC7D-C37FF9007B55}"/>
              </a:ext>
            </a:extLst>
          </p:cNvPr>
          <p:cNvSpPr txBox="1">
            <a:spLocks/>
          </p:cNvSpPr>
          <p:nvPr/>
        </p:nvSpPr>
        <p:spPr>
          <a:xfrm>
            <a:off x="-237304" y="4409555"/>
            <a:ext cx="5189857" cy="576262"/>
          </a:xfrm>
          <a:prstGeom prst="rect">
            <a:avLst/>
          </a:prstGeom>
          <a:noFill/>
          <a:ln>
            <a:noFill/>
          </a:ln>
          <a:effectLst>
            <a:outerShdw blurRad="50800">
              <a:srgbClr val="000000">
                <a:alpha val="40000"/>
              </a:srgbClr>
            </a:outerShdw>
          </a:effectLst>
        </p:spPr>
        <p:txBody>
          <a:bodyPr spcFirstLastPara="1" vert="horz" wrap="square" lIns="91425" tIns="45700" rIns="91425" bIns="45700" rtlCol="0" anchor="b" anchorCtr="0">
            <a:noAutofit/>
          </a:bodyPr>
          <a:lstStyle>
            <a:lvl1pPr marL="0" indent="0" algn="ctr" defTabSz="457200" rtl="0" eaLnBrk="1" latinLnBrk="0" hangingPunct="1">
              <a:spcBef>
                <a:spcPct val="20000"/>
              </a:spcBef>
              <a:spcAft>
                <a:spcPts val="600"/>
              </a:spcAft>
              <a:buClr>
                <a:schemeClr val="accent1"/>
              </a:buClr>
              <a:buFont typeface="Wingdings 2" charset="2"/>
              <a:buNone/>
              <a:defRPr sz="2000" b="0" kern="1200">
                <a:solidFill>
                  <a:schemeClr val="tx1"/>
                </a:solidFill>
                <a:latin typeface="+mn-lt"/>
                <a:ea typeface="+mn-ea"/>
                <a:cs typeface="+mn-cs"/>
              </a:defRPr>
            </a:lvl1pPr>
            <a:lvl2pPr marL="457200" indent="0" algn="l" defTabSz="457200" rtl="0" eaLnBrk="1" latinLnBrk="0" hangingPunct="1">
              <a:spcBef>
                <a:spcPct val="20000"/>
              </a:spcBef>
              <a:spcAft>
                <a:spcPts val="600"/>
              </a:spcAft>
              <a:buClr>
                <a:schemeClr val="accent1"/>
              </a:buClr>
              <a:buFont typeface="Wingdings 2" charset="2"/>
              <a:buNone/>
              <a:defRPr sz="2000" b="1" kern="1200">
                <a:solidFill>
                  <a:schemeClr val="tx1"/>
                </a:solidFill>
                <a:latin typeface="+mn-lt"/>
                <a:ea typeface="+mn-ea"/>
                <a:cs typeface="+mn-cs"/>
              </a:defRPr>
            </a:lvl2pPr>
            <a:lvl3pPr marL="914400" indent="0" algn="l" defTabSz="457200" rtl="0" eaLnBrk="1" latinLnBrk="0" hangingPunct="1">
              <a:spcBef>
                <a:spcPct val="20000"/>
              </a:spcBef>
              <a:spcAft>
                <a:spcPts val="600"/>
              </a:spcAft>
              <a:buClr>
                <a:schemeClr val="accent1"/>
              </a:buClr>
              <a:buFont typeface="Wingdings 2" charset="2"/>
              <a:buNone/>
              <a:defRPr sz="1800" b="1" kern="1200">
                <a:solidFill>
                  <a:schemeClr val="tx1"/>
                </a:solidFill>
                <a:latin typeface="+mn-lt"/>
                <a:ea typeface="+mn-ea"/>
                <a:cs typeface="+mn-cs"/>
              </a:defRPr>
            </a:lvl3pPr>
            <a:lvl4pPr marL="1371600" indent="0" algn="l" defTabSz="457200" rtl="0" eaLnBrk="1" latinLnBrk="0" hangingPunct="1">
              <a:spcBef>
                <a:spcPct val="20000"/>
              </a:spcBef>
              <a:spcAft>
                <a:spcPts val="600"/>
              </a:spcAft>
              <a:buClr>
                <a:schemeClr val="accent1"/>
              </a:buClr>
              <a:buFont typeface="Wingdings 2" charset="2"/>
              <a:buNone/>
              <a:defRPr sz="1600" b="1" kern="1200">
                <a:solidFill>
                  <a:schemeClr val="tx1"/>
                </a:solidFill>
                <a:latin typeface="+mn-lt"/>
                <a:ea typeface="+mn-ea"/>
                <a:cs typeface="+mn-cs"/>
              </a:defRPr>
            </a:lvl4pPr>
            <a:lvl5pPr marL="1828800" indent="0" algn="l" defTabSz="457200" rtl="0" eaLnBrk="1" latinLnBrk="0" hangingPunct="1">
              <a:spcBef>
                <a:spcPct val="20000"/>
              </a:spcBef>
              <a:spcAft>
                <a:spcPts val="600"/>
              </a:spcAft>
              <a:buClr>
                <a:schemeClr val="accent1"/>
              </a:buClr>
              <a:buFont typeface="Wingdings 2" charset="2"/>
              <a:buNone/>
              <a:defRPr sz="1600" b="1" kern="1200">
                <a:solidFill>
                  <a:schemeClr val="tx1"/>
                </a:solidFill>
                <a:latin typeface="+mn-lt"/>
                <a:ea typeface="+mn-ea"/>
                <a:cs typeface="+mn-cs"/>
              </a:defRPr>
            </a:lvl5pPr>
            <a:lvl6pPr marL="2286000" indent="0" algn="l" defTabSz="457200" rtl="0" eaLnBrk="1" latinLnBrk="0" hangingPunct="1">
              <a:spcBef>
                <a:spcPct val="20000"/>
              </a:spcBef>
              <a:spcAft>
                <a:spcPts val="600"/>
              </a:spcAft>
              <a:buClr>
                <a:schemeClr val="accent1"/>
              </a:buClr>
              <a:buFont typeface="Wingdings 2" charset="2"/>
              <a:buNone/>
              <a:defRPr sz="1600" b="1" kern="1200">
                <a:solidFill>
                  <a:schemeClr val="tx1"/>
                </a:solidFill>
                <a:latin typeface="+mn-lt"/>
                <a:ea typeface="+mn-ea"/>
                <a:cs typeface="+mn-cs"/>
              </a:defRPr>
            </a:lvl6pPr>
            <a:lvl7pPr marL="2743200" indent="0" algn="l" defTabSz="457200" rtl="0" eaLnBrk="1" latinLnBrk="0" hangingPunct="1">
              <a:spcBef>
                <a:spcPct val="20000"/>
              </a:spcBef>
              <a:spcAft>
                <a:spcPts val="600"/>
              </a:spcAft>
              <a:buClr>
                <a:schemeClr val="accent1"/>
              </a:buClr>
              <a:buFont typeface="Wingdings 2" charset="2"/>
              <a:buNone/>
              <a:defRPr sz="1600" b="1" kern="1200">
                <a:solidFill>
                  <a:schemeClr val="tx1"/>
                </a:solidFill>
                <a:latin typeface="+mn-lt"/>
                <a:ea typeface="+mn-ea"/>
                <a:cs typeface="+mn-cs"/>
              </a:defRPr>
            </a:lvl7pPr>
            <a:lvl8pPr marL="3200400" indent="0" algn="l" defTabSz="457200" rtl="0" eaLnBrk="1" latinLnBrk="0" hangingPunct="1">
              <a:spcBef>
                <a:spcPct val="20000"/>
              </a:spcBef>
              <a:spcAft>
                <a:spcPts val="600"/>
              </a:spcAft>
              <a:buClr>
                <a:schemeClr val="accent1"/>
              </a:buClr>
              <a:buFont typeface="Wingdings 2" charset="2"/>
              <a:buNone/>
              <a:defRPr sz="1600" b="1" kern="1200">
                <a:solidFill>
                  <a:schemeClr val="tx1"/>
                </a:solidFill>
                <a:latin typeface="+mn-lt"/>
                <a:ea typeface="+mn-ea"/>
                <a:cs typeface="+mn-cs"/>
              </a:defRPr>
            </a:lvl8pPr>
            <a:lvl9pPr marL="3657600" indent="0" algn="l" defTabSz="457200" rtl="0" eaLnBrk="1" latinLnBrk="0" hangingPunct="1">
              <a:spcBef>
                <a:spcPct val="20000"/>
              </a:spcBef>
              <a:spcAft>
                <a:spcPts val="600"/>
              </a:spcAft>
              <a:buClr>
                <a:schemeClr val="accent1"/>
              </a:buClr>
              <a:buFont typeface="Wingdings 2" charset="2"/>
              <a:buNone/>
              <a:defRPr sz="1600" b="1" kern="1200">
                <a:solidFill>
                  <a:schemeClr val="tx1"/>
                </a:solidFill>
                <a:latin typeface="+mn-lt"/>
                <a:ea typeface="+mn-ea"/>
                <a:cs typeface="+mn-cs"/>
              </a:defRPr>
            </a:lvl9pPr>
          </a:lstStyle>
          <a:p>
            <a:pPr>
              <a:spcBef>
                <a:spcPts val="0"/>
              </a:spcBef>
              <a:spcAft>
                <a:spcPts val="0"/>
              </a:spcAft>
              <a:buSzPts val="2000"/>
            </a:pPr>
            <a:r>
              <a:rPr lang="en-US" b="1" u="sng"/>
              <a:t>Graduate Degree Seeking (DS)</a:t>
            </a:r>
          </a:p>
        </p:txBody>
      </p:sp>
      <p:sp>
        <p:nvSpPr>
          <p:cNvPr id="9" name="Google Shape;158;p27">
            <a:extLst>
              <a:ext uri="{FF2B5EF4-FFF2-40B4-BE49-F238E27FC236}">
                <a16:creationId xmlns:a16="http://schemas.microsoft.com/office/drawing/2014/main" id="{42329C6B-EA5C-40B7-BBC8-695CE0275374}"/>
              </a:ext>
            </a:extLst>
          </p:cNvPr>
          <p:cNvSpPr txBox="1">
            <a:spLocks/>
          </p:cNvSpPr>
          <p:nvPr/>
        </p:nvSpPr>
        <p:spPr>
          <a:xfrm>
            <a:off x="349563" y="5022416"/>
            <a:ext cx="9476100" cy="1836614"/>
          </a:xfrm>
          <a:prstGeom prst="rect">
            <a:avLst/>
          </a:prstGeom>
          <a:noFill/>
          <a:ln>
            <a:noFill/>
          </a:ln>
          <a:effectLst>
            <a:outerShdw blurRad="50800">
              <a:srgbClr val="000000">
                <a:alpha val="40000"/>
              </a:srgbClr>
            </a:outerShdw>
          </a:effectLst>
        </p:spPr>
        <p:txBody>
          <a:bodyPr spcFirstLastPara="1" vert="horz" wrap="square" lIns="91425" tIns="45700" rIns="91425" bIns="45700" rtlCol="0" anchor="t" anchorCtr="0">
            <a:no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a:buSzPts val="1800"/>
              <a:buFont typeface="Wingdings 2" panose="020B0604020202020204" pitchFamily="34" charset="0"/>
              <a:buChar char=""/>
            </a:pPr>
            <a:r>
              <a:rPr lang="en-US">
                <a:ea typeface="+mn-lt"/>
                <a:cs typeface="+mn-lt"/>
              </a:rPr>
              <a:t>Maintain minimum 3.00 cumulative GPA</a:t>
            </a:r>
            <a:endParaRPr lang="en-US"/>
          </a:p>
          <a:p>
            <a:pPr>
              <a:buSzPts val="1800"/>
              <a:buFont typeface="Wingdings 2" panose="020B0604020202020204" pitchFamily="34" charset="0"/>
              <a:buChar char=""/>
            </a:pPr>
            <a:r>
              <a:rPr lang="en-US">
                <a:ea typeface="+mn-lt"/>
                <a:cs typeface="+mn-lt"/>
              </a:rPr>
              <a:t>Transfer Courses from PSUT must be B grades or higher</a:t>
            </a:r>
          </a:p>
          <a:p>
            <a:pPr lvl="1">
              <a:buSzPts val="1800"/>
              <a:buFont typeface="Wingdings 2" panose="020B0604020202020204" pitchFamily="34" charset="0"/>
              <a:buChar char=""/>
            </a:pPr>
            <a:endParaRPr lang="en-US">
              <a:ea typeface="+mn-lt"/>
              <a:cs typeface="+mn-lt"/>
            </a:endParaRPr>
          </a:p>
          <a:p>
            <a:pPr>
              <a:lnSpc>
                <a:spcPct val="90000"/>
              </a:lnSpc>
              <a:spcBef>
                <a:spcPts val="960"/>
              </a:spcBef>
              <a:spcAft>
                <a:spcPts val="0"/>
              </a:spcAft>
              <a:buSzPts val="1800"/>
              <a:buFont typeface="Arial,Sans-Serif" panose="020B0604020202020204" pitchFamily="34" charset="0"/>
              <a:buChar char="•"/>
            </a:pPr>
            <a:endParaRPr lang="en-US"/>
          </a:p>
          <a:p>
            <a:pPr>
              <a:lnSpc>
                <a:spcPct val="90000"/>
              </a:lnSpc>
              <a:spcBef>
                <a:spcPts val="960"/>
              </a:spcBef>
              <a:spcAft>
                <a:spcPts val="0"/>
              </a:spcAft>
              <a:buSzPts val="1800"/>
              <a:buFont typeface="Arial" panose="020B0604020202020204" pitchFamily="34" charset="0"/>
              <a:buChar char="•"/>
            </a:pPr>
            <a:endParaRPr lang="en-US"/>
          </a:p>
          <a:p>
            <a:pPr>
              <a:lnSpc>
                <a:spcPct val="90000"/>
              </a:lnSpc>
              <a:spcBef>
                <a:spcPts val="960"/>
              </a:spcBef>
              <a:spcAft>
                <a:spcPts val="0"/>
              </a:spcAft>
              <a:buSzPts val="1800"/>
              <a:buFont typeface="Arial" panose="020B0604020202020204" pitchFamily="34" charset="0"/>
              <a:buChar char="•"/>
            </a:pPr>
            <a:endParaRPr lang="en-US"/>
          </a:p>
          <a:p>
            <a:pPr>
              <a:lnSpc>
                <a:spcPct val="90000"/>
              </a:lnSpc>
              <a:spcBef>
                <a:spcPts val="960"/>
              </a:spcBef>
              <a:spcAft>
                <a:spcPts val="0"/>
              </a:spcAft>
              <a:buSzPts val="1800"/>
              <a:buFont typeface="Arial" panose="020B0604020202020204" pitchFamily="34" charset="0"/>
              <a:buChar char="•"/>
            </a:pPr>
            <a:endParaRPr lang="en-US"/>
          </a:p>
        </p:txBody>
      </p:sp>
    </p:spTree>
    <p:extLst>
      <p:ext uri="{BB962C8B-B14F-4D97-AF65-F5344CB8AC3E}">
        <p14:creationId xmlns:p14="http://schemas.microsoft.com/office/powerpoint/2010/main" val="7944961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t>Engineering Management (MS) – 33 units total</a:t>
            </a:r>
          </a:p>
        </p:txBody>
      </p:sp>
      <p:graphicFrame>
        <p:nvGraphicFramePr>
          <p:cNvPr id="15" name="Table 8">
            <a:extLst>
              <a:ext uri="{FF2B5EF4-FFF2-40B4-BE49-F238E27FC236}">
                <a16:creationId xmlns:a16="http://schemas.microsoft.com/office/drawing/2014/main" id="{CBE3EB4A-FE00-432B-9438-4FA1F0813C63}"/>
              </a:ext>
            </a:extLst>
          </p:cNvPr>
          <p:cNvGraphicFramePr>
            <a:graphicFrameLocks noGrp="1"/>
          </p:cNvGraphicFramePr>
          <p:nvPr>
            <p:extLst>
              <p:ext uri="{D42A27DB-BD31-4B8C-83A1-F6EECF244321}">
                <p14:modId xmlns:p14="http://schemas.microsoft.com/office/powerpoint/2010/main" val="59177902"/>
              </p:ext>
            </p:extLst>
          </p:nvPr>
        </p:nvGraphicFramePr>
        <p:xfrm>
          <a:off x="1881515" y="2502636"/>
          <a:ext cx="8342212" cy="2949569"/>
        </p:xfrm>
        <a:graphic>
          <a:graphicData uri="http://schemas.openxmlformats.org/drawingml/2006/table">
            <a:tbl>
              <a:tblPr firstRow="1" bandRow="1">
                <a:tableStyleId>{5C22544A-7EE6-4342-B048-85BDC9FD1C3A}</a:tableStyleId>
              </a:tblPr>
              <a:tblGrid>
                <a:gridCol w="2011101">
                  <a:extLst>
                    <a:ext uri="{9D8B030D-6E8A-4147-A177-3AD203B41FA5}">
                      <a16:colId xmlns:a16="http://schemas.microsoft.com/office/drawing/2014/main" val="1043625463"/>
                    </a:ext>
                  </a:extLst>
                </a:gridCol>
                <a:gridCol w="4447080">
                  <a:extLst>
                    <a:ext uri="{9D8B030D-6E8A-4147-A177-3AD203B41FA5}">
                      <a16:colId xmlns:a16="http://schemas.microsoft.com/office/drawing/2014/main" val="1025493879"/>
                    </a:ext>
                  </a:extLst>
                </a:gridCol>
                <a:gridCol w="1884031">
                  <a:extLst>
                    <a:ext uri="{9D8B030D-6E8A-4147-A177-3AD203B41FA5}">
                      <a16:colId xmlns:a16="http://schemas.microsoft.com/office/drawing/2014/main" val="3646837527"/>
                    </a:ext>
                  </a:extLst>
                </a:gridCol>
              </a:tblGrid>
              <a:tr h="462365">
                <a:tc>
                  <a:txBody>
                    <a:bodyPr/>
                    <a:lstStyle/>
                    <a:p>
                      <a:r>
                        <a:rPr lang="en-US" sz="1600" b="1"/>
                        <a:t>UA Course Code</a:t>
                      </a:r>
                    </a:p>
                  </a:txBody>
                  <a:tcPr/>
                </a:tc>
                <a:tc>
                  <a:txBody>
                    <a:bodyPr/>
                    <a:lstStyle/>
                    <a:p>
                      <a:r>
                        <a:rPr lang="en-US" sz="1600" b="1"/>
                        <a:t>UA Course Name</a:t>
                      </a:r>
                    </a:p>
                  </a:txBody>
                  <a:tcPr/>
                </a:tc>
                <a:tc>
                  <a:txBody>
                    <a:bodyPr/>
                    <a:lstStyle/>
                    <a:p>
                      <a:pPr lvl="0">
                        <a:buNone/>
                      </a:pPr>
                      <a:r>
                        <a:rPr lang="en-US" sz="1600" b="1"/>
                        <a:t>Unit Totals</a:t>
                      </a:r>
                    </a:p>
                  </a:txBody>
                  <a:tcPr/>
                </a:tc>
                <a:extLst>
                  <a:ext uri="{0D108BD9-81ED-4DB2-BD59-A6C34878D82A}">
                    <a16:rowId xmlns:a16="http://schemas.microsoft.com/office/drawing/2014/main" val="2675216090"/>
                  </a:ext>
                </a:extLst>
              </a:tr>
              <a:tr h="414534">
                <a:tc>
                  <a:txBody>
                    <a:bodyPr/>
                    <a:lstStyle/>
                    <a:p>
                      <a:r>
                        <a:rPr lang="en-US" sz="1400"/>
                        <a:t>SIE 514</a:t>
                      </a:r>
                    </a:p>
                  </a:txBody>
                  <a:tcPr/>
                </a:tc>
                <a:tc>
                  <a:txBody>
                    <a:bodyPr/>
                    <a:lstStyle/>
                    <a:p>
                      <a:r>
                        <a:rPr lang="en-US" sz="1400"/>
                        <a:t>Law for Engineers and Scientists</a:t>
                      </a:r>
                    </a:p>
                  </a:txBody>
                  <a:tcPr/>
                </a:tc>
                <a:tc>
                  <a:txBody>
                    <a:bodyPr/>
                    <a:lstStyle/>
                    <a:p>
                      <a:pPr lvl="0">
                        <a:buNone/>
                      </a:pPr>
                      <a:r>
                        <a:rPr lang="en-US" sz="1400"/>
                        <a:t>3</a:t>
                      </a:r>
                    </a:p>
                  </a:txBody>
                  <a:tcPr/>
                </a:tc>
                <a:extLst>
                  <a:ext uri="{0D108BD9-81ED-4DB2-BD59-A6C34878D82A}">
                    <a16:rowId xmlns:a16="http://schemas.microsoft.com/office/drawing/2014/main" val="2469441572"/>
                  </a:ext>
                </a:extLst>
              </a:tr>
              <a:tr h="398590">
                <a:tc>
                  <a:txBody>
                    <a:bodyPr/>
                    <a:lstStyle/>
                    <a:p>
                      <a:r>
                        <a:rPr lang="en-US" sz="1400"/>
                        <a:t>SIE 515</a:t>
                      </a:r>
                    </a:p>
                  </a:txBody>
                  <a:tcPr/>
                </a:tc>
                <a:tc>
                  <a:txBody>
                    <a:bodyPr/>
                    <a:lstStyle/>
                    <a:p>
                      <a:r>
                        <a:rPr lang="en-US" sz="1400"/>
                        <a:t>Technical Sales &amp; Marketing</a:t>
                      </a:r>
                    </a:p>
                  </a:txBody>
                  <a:tcPr/>
                </a:tc>
                <a:tc>
                  <a:txBody>
                    <a:bodyPr/>
                    <a:lstStyle/>
                    <a:p>
                      <a:pPr lvl="0">
                        <a:buNone/>
                      </a:pPr>
                      <a:r>
                        <a:rPr lang="en-US" sz="1400"/>
                        <a:t>3</a:t>
                      </a:r>
                    </a:p>
                  </a:txBody>
                  <a:tcPr/>
                </a:tc>
                <a:extLst>
                  <a:ext uri="{0D108BD9-81ED-4DB2-BD59-A6C34878D82A}">
                    <a16:rowId xmlns:a16="http://schemas.microsoft.com/office/drawing/2014/main" val="2771829200"/>
                  </a:ext>
                </a:extLst>
              </a:tr>
              <a:tr h="430478">
                <a:tc>
                  <a:txBody>
                    <a:bodyPr/>
                    <a:lstStyle/>
                    <a:p>
                      <a:r>
                        <a:rPr lang="en-US" sz="1400"/>
                        <a:t>SIE 522</a:t>
                      </a:r>
                    </a:p>
                  </a:txBody>
                  <a:tcPr/>
                </a:tc>
                <a:tc>
                  <a:txBody>
                    <a:bodyPr/>
                    <a:lstStyle/>
                    <a:p>
                      <a:r>
                        <a:rPr lang="en-US" sz="1400"/>
                        <a:t>Engineering Decision Making Under Uncertainty</a:t>
                      </a:r>
                    </a:p>
                  </a:txBody>
                  <a:tcPr/>
                </a:tc>
                <a:tc>
                  <a:txBody>
                    <a:bodyPr/>
                    <a:lstStyle/>
                    <a:p>
                      <a:pPr lvl="0">
                        <a:buNone/>
                      </a:pPr>
                      <a:r>
                        <a:rPr lang="en-US" sz="1400"/>
                        <a:t>3</a:t>
                      </a:r>
                    </a:p>
                  </a:txBody>
                  <a:tcPr/>
                </a:tc>
                <a:extLst>
                  <a:ext uri="{0D108BD9-81ED-4DB2-BD59-A6C34878D82A}">
                    <a16:rowId xmlns:a16="http://schemas.microsoft.com/office/drawing/2014/main" val="39971242"/>
                  </a:ext>
                </a:extLst>
              </a:tr>
              <a:tr h="430478">
                <a:tc>
                  <a:txBody>
                    <a:bodyPr/>
                    <a:lstStyle/>
                    <a:p>
                      <a:r>
                        <a:rPr lang="en-US" sz="1400"/>
                        <a:t>SIE 557 </a:t>
                      </a:r>
                    </a:p>
                  </a:txBody>
                  <a:tcPr/>
                </a:tc>
                <a:tc>
                  <a:txBody>
                    <a:bodyPr/>
                    <a:lstStyle/>
                    <a:p>
                      <a:r>
                        <a:rPr lang="en-US" sz="1400"/>
                        <a:t>Project Management</a:t>
                      </a:r>
                    </a:p>
                  </a:txBody>
                  <a:tcPr/>
                </a:tc>
                <a:tc>
                  <a:txBody>
                    <a:bodyPr/>
                    <a:lstStyle/>
                    <a:p>
                      <a:pPr lvl="0">
                        <a:buNone/>
                      </a:pPr>
                      <a:r>
                        <a:rPr lang="en-US" sz="1400"/>
                        <a:t>3</a:t>
                      </a:r>
                    </a:p>
                  </a:txBody>
                  <a:tcPr/>
                </a:tc>
                <a:extLst>
                  <a:ext uri="{0D108BD9-81ED-4DB2-BD59-A6C34878D82A}">
                    <a16:rowId xmlns:a16="http://schemas.microsoft.com/office/drawing/2014/main" val="3921952674"/>
                  </a:ext>
                </a:extLst>
              </a:tr>
              <a:tr h="414534">
                <a:tc>
                  <a:txBody>
                    <a:bodyPr/>
                    <a:lstStyle/>
                    <a:p>
                      <a:r>
                        <a:rPr lang="en-US" sz="1400"/>
                        <a:t>SIE 567</a:t>
                      </a:r>
                    </a:p>
                  </a:txBody>
                  <a:tcPr/>
                </a:tc>
                <a:tc>
                  <a:txBody>
                    <a:bodyPr/>
                    <a:lstStyle/>
                    <a:p>
                      <a:r>
                        <a:rPr lang="en-US" sz="1400"/>
                        <a:t>Financial Modeling for Innovation</a:t>
                      </a:r>
                    </a:p>
                  </a:txBody>
                  <a:tcPr/>
                </a:tc>
                <a:tc>
                  <a:txBody>
                    <a:bodyPr/>
                    <a:lstStyle/>
                    <a:p>
                      <a:pPr lvl="0">
                        <a:buNone/>
                      </a:pPr>
                      <a:r>
                        <a:rPr lang="en-US" sz="1400"/>
                        <a:t>3</a:t>
                      </a:r>
                    </a:p>
                  </a:txBody>
                  <a:tcPr/>
                </a:tc>
                <a:extLst>
                  <a:ext uri="{0D108BD9-81ED-4DB2-BD59-A6C34878D82A}">
                    <a16:rowId xmlns:a16="http://schemas.microsoft.com/office/drawing/2014/main" val="1443403744"/>
                  </a:ext>
                </a:extLst>
              </a:tr>
              <a:tr h="398590">
                <a:tc>
                  <a:txBody>
                    <a:bodyPr/>
                    <a:lstStyle/>
                    <a:p>
                      <a:r>
                        <a:rPr lang="en-US" sz="1400"/>
                        <a:t>SIE 565</a:t>
                      </a:r>
                    </a:p>
                  </a:txBody>
                  <a:tcPr/>
                </a:tc>
                <a:tc>
                  <a:txBody>
                    <a:bodyPr/>
                    <a:lstStyle/>
                    <a:p>
                      <a:r>
                        <a:rPr lang="en-US" sz="1400"/>
                        <a:t>Supply Chain Management </a:t>
                      </a:r>
                    </a:p>
                  </a:txBody>
                  <a:tcPr/>
                </a:tc>
                <a:tc>
                  <a:txBody>
                    <a:bodyPr/>
                    <a:lstStyle/>
                    <a:p>
                      <a:pPr lvl="0">
                        <a:buNone/>
                      </a:pPr>
                      <a:r>
                        <a:rPr lang="en-US" sz="1400"/>
                        <a:t>3</a:t>
                      </a:r>
                    </a:p>
                  </a:txBody>
                  <a:tcPr/>
                </a:tc>
                <a:extLst>
                  <a:ext uri="{0D108BD9-81ED-4DB2-BD59-A6C34878D82A}">
                    <a16:rowId xmlns:a16="http://schemas.microsoft.com/office/drawing/2014/main" val="1390606344"/>
                  </a:ext>
                </a:extLst>
              </a:tr>
            </a:tbl>
          </a:graphicData>
        </a:graphic>
      </p:graphicFrame>
      <p:sp>
        <p:nvSpPr>
          <p:cNvPr id="3" name="TextBox 2">
            <a:extLst>
              <a:ext uri="{FF2B5EF4-FFF2-40B4-BE49-F238E27FC236}">
                <a16:creationId xmlns:a16="http://schemas.microsoft.com/office/drawing/2014/main" id="{F40D6FFB-3E48-94ED-25C3-33D0AFED6F8D}"/>
              </a:ext>
            </a:extLst>
          </p:cNvPr>
          <p:cNvSpPr txBox="1"/>
          <p:nvPr/>
        </p:nvSpPr>
        <p:spPr>
          <a:xfrm>
            <a:off x="4169780" y="1415969"/>
            <a:ext cx="385726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18 units will be from </a:t>
            </a:r>
            <a:r>
              <a:rPr lang="en-US" err="1"/>
              <a:t>UArizona</a:t>
            </a:r>
          </a:p>
        </p:txBody>
      </p:sp>
    </p:spTree>
    <p:extLst>
      <p:ext uri="{BB962C8B-B14F-4D97-AF65-F5344CB8AC3E}">
        <p14:creationId xmlns:p14="http://schemas.microsoft.com/office/powerpoint/2010/main" val="42208029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316973"/>
            <a:ext cx="11512440" cy="970450"/>
          </a:xfrm>
        </p:spPr>
        <p:txBody>
          <a:bodyPr/>
          <a:lstStyle/>
          <a:p>
            <a:r>
              <a:rPr lang="en-US" sz="3600"/>
              <a:t>Engineering Management (MS) – 33 units total</a:t>
            </a:r>
          </a:p>
        </p:txBody>
      </p:sp>
      <p:graphicFrame>
        <p:nvGraphicFramePr>
          <p:cNvPr id="8" name="Table 8">
            <a:extLst>
              <a:ext uri="{FF2B5EF4-FFF2-40B4-BE49-F238E27FC236}">
                <a16:creationId xmlns:a16="http://schemas.microsoft.com/office/drawing/2014/main" id="{CD917C63-EE4E-4768-8EBE-F30B15A9CFC3}"/>
              </a:ext>
            </a:extLst>
          </p:cNvPr>
          <p:cNvGraphicFramePr>
            <a:graphicFrameLocks noGrp="1"/>
          </p:cNvGraphicFramePr>
          <p:nvPr>
            <p:extLst>
              <p:ext uri="{D42A27DB-BD31-4B8C-83A1-F6EECF244321}">
                <p14:modId xmlns:p14="http://schemas.microsoft.com/office/powerpoint/2010/main" val="3759532467"/>
              </p:ext>
            </p:extLst>
          </p:nvPr>
        </p:nvGraphicFramePr>
        <p:xfrm>
          <a:off x="1596341" y="2175075"/>
          <a:ext cx="9352787" cy="3586005"/>
        </p:xfrm>
        <a:graphic>
          <a:graphicData uri="http://schemas.openxmlformats.org/drawingml/2006/table">
            <a:tbl>
              <a:tblPr firstRow="1" bandRow="1">
                <a:tableStyleId>{5C22544A-7EE6-4342-B048-85BDC9FD1C3A}</a:tableStyleId>
              </a:tblPr>
              <a:tblGrid>
                <a:gridCol w="2745813">
                  <a:extLst>
                    <a:ext uri="{9D8B030D-6E8A-4147-A177-3AD203B41FA5}">
                      <a16:colId xmlns:a16="http://schemas.microsoft.com/office/drawing/2014/main" val="1043625463"/>
                    </a:ext>
                  </a:extLst>
                </a:gridCol>
                <a:gridCol w="5150734">
                  <a:extLst>
                    <a:ext uri="{9D8B030D-6E8A-4147-A177-3AD203B41FA5}">
                      <a16:colId xmlns:a16="http://schemas.microsoft.com/office/drawing/2014/main" val="1025493879"/>
                    </a:ext>
                  </a:extLst>
                </a:gridCol>
                <a:gridCol w="1456240">
                  <a:extLst>
                    <a:ext uri="{9D8B030D-6E8A-4147-A177-3AD203B41FA5}">
                      <a16:colId xmlns:a16="http://schemas.microsoft.com/office/drawing/2014/main" val="3796526286"/>
                    </a:ext>
                  </a:extLst>
                </a:gridCol>
              </a:tblGrid>
              <a:tr h="419582">
                <a:tc>
                  <a:txBody>
                    <a:bodyPr/>
                    <a:lstStyle/>
                    <a:p>
                      <a:r>
                        <a:rPr lang="en-US" sz="1600"/>
                        <a:t>PSUT Course Number</a:t>
                      </a:r>
                    </a:p>
                  </a:txBody>
                  <a:tcPr/>
                </a:tc>
                <a:tc>
                  <a:txBody>
                    <a:bodyPr/>
                    <a:lstStyle/>
                    <a:p>
                      <a:r>
                        <a:rPr lang="en-US" sz="1600"/>
                        <a:t>PSUT Course Name</a:t>
                      </a:r>
                    </a:p>
                  </a:txBody>
                  <a:tcPr/>
                </a:tc>
                <a:tc>
                  <a:txBody>
                    <a:bodyPr/>
                    <a:lstStyle/>
                    <a:p>
                      <a:pPr lvl="0">
                        <a:buNone/>
                      </a:pPr>
                      <a:r>
                        <a:rPr lang="en-US" sz="1600"/>
                        <a:t>Unit Totals</a:t>
                      </a:r>
                    </a:p>
                  </a:txBody>
                  <a:tcPr/>
                </a:tc>
                <a:extLst>
                  <a:ext uri="{0D108BD9-81ED-4DB2-BD59-A6C34878D82A}">
                    <a16:rowId xmlns:a16="http://schemas.microsoft.com/office/drawing/2014/main" val="2675216090"/>
                  </a:ext>
                </a:extLst>
              </a:tr>
              <a:tr h="308236">
                <a:tc>
                  <a:txBody>
                    <a:bodyPr/>
                    <a:lstStyle/>
                    <a:p>
                      <a:pPr lvl="0">
                        <a:buNone/>
                      </a:pPr>
                      <a:r>
                        <a:rPr lang="en-US" sz="1400"/>
                        <a:t>26723</a:t>
                      </a:r>
                    </a:p>
                  </a:txBody>
                  <a:tcPr/>
                </a:tc>
                <a:tc>
                  <a:txBody>
                    <a:bodyPr/>
                    <a:lstStyle/>
                    <a:p>
                      <a:pPr lvl="0">
                        <a:buNone/>
                      </a:pPr>
                      <a:r>
                        <a:rPr lang="en-US" sz="1400" b="0" i="0" u="none" strike="noStrike" noProof="0">
                          <a:latin typeface="Century Gothic"/>
                        </a:rPr>
                        <a:t>Mathematical Decision Making</a:t>
                      </a:r>
                    </a:p>
                  </a:txBody>
                  <a:tcPr/>
                </a:tc>
                <a:tc>
                  <a:txBody>
                    <a:bodyPr/>
                    <a:lstStyle/>
                    <a:p>
                      <a:pPr lvl="0">
                        <a:buNone/>
                      </a:pPr>
                      <a:r>
                        <a:rPr lang="en-US" sz="1400" b="0" i="0" u="none" strike="noStrike" noProof="0">
                          <a:latin typeface="Century Gothic"/>
                        </a:rPr>
                        <a:t>3</a:t>
                      </a:r>
                    </a:p>
                  </a:txBody>
                  <a:tcPr/>
                </a:tc>
                <a:extLst>
                  <a:ext uri="{0D108BD9-81ED-4DB2-BD59-A6C34878D82A}">
                    <a16:rowId xmlns:a16="http://schemas.microsoft.com/office/drawing/2014/main" val="3180308518"/>
                  </a:ext>
                </a:extLst>
              </a:tr>
              <a:tr h="308236">
                <a:tc>
                  <a:txBody>
                    <a:bodyPr/>
                    <a:lstStyle/>
                    <a:p>
                      <a:pPr lvl="0">
                        <a:buNone/>
                      </a:pPr>
                      <a:r>
                        <a:rPr lang="en-US" sz="1400"/>
                        <a:t>26790</a:t>
                      </a:r>
                    </a:p>
                  </a:txBody>
                  <a:tcPr/>
                </a:tc>
                <a:tc>
                  <a:txBody>
                    <a:bodyPr/>
                    <a:lstStyle/>
                    <a:p>
                      <a:pPr lvl="0">
                        <a:buNone/>
                      </a:pPr>
                      <a:r>
                        <a:rPr lang="en-US" sz="1400" b="0" i="0" u="none" strike="noStrike" noProof="0">
                          <a:latin typeface="Century Gothic"/>
                        </a:rPr>
                        <a:t>Advanced Topics in Engineering Management</a:t>
                      </a:r>
                    </a:p>
                  </a:txBody>
                  <a:tcPr/>
                </a:tc>
                <a:tc>
                  <a:txBody>
                    <a:bodyPr/>
                    <a:lstStyle/>
                    <a:p>
                      <a:pPr lvl="0">
                        <a:buNone/>
                      </a:pPr>
                      <a:r>
                        <a:rPr lang="en-US" sz="1400" b="0" i="0" u="none" strike="noStrike" noProof="0">
                          <a:latin typeface="Century Gothic"/>
                        </a:rPr>
                        <a:t>3</a:t>
                      </a:r>
                    </a:p>
                  </a:txBody>
                  <a:tcPr/>
                </a:tc>
                <a:extLst>
                  <a:ext uri="{0D108BD9-81ED-4DB2-BD59-A6C34878D82A}">
                    <a16:rowId xmlns:a16="http://schemas.microsoft.com/office/drawing/2014/main" val="3800127071"/>
                  </a:ext>
                </a:extLst>
              </a:tr>
              <a:tr h="308236">
                <a:tc gridSpan="3">
                  <a:txBody>
                    <a:bodyPr/>
                    <a:lstStyle/>
                    <a:p>
                      <a:pPr lvl="0" algn="l">
                        <a:buNone/>
                      </a:pPr>
                      <a:r>
                        <a:rPr lang="en-US" sz="1400" b="1" dirty="0">
                          <a:solidFill>
                            <a:schemeClr val="accent1"/>
                          </a:solidFill>
                        </a:rPr>
                        <a:t>Elective Courses (take 3 of these courses)</a:t>
                      </a:r>
                    </a:p>
                  </a:txBody>
                  <a:tcPr>
                    <a:solidFill>
                      <a:srgbClr val="E2CCCC"/>
                    </a:solidFill>
                  </a:tcPr>
                </a:tc>
                <a:tc hMerge="1">
                  <a:txBody>
                    <a:bodyPr/>
                    <a:lstStyle/>
                    <a:p>
                      <a:endParaRPr lang="en-US"/>
                    </a:p>
                  </a:txBody>
                  <a:tcPr/>
                </a:tc>
                <a:tc hMerge="1">
                  <a:txBody>
                    <a:bodyPr/>
                    <a:lstStyle/>
                    <a:p>
                      <a:endParaRPr lang="en-US"/>
                    </a:p>
                  </a:txBody>
                  <a:tcPr>
                    <a:solidFill>
                      <a:schemeClr val="accent1"/>
                    </a:solidFill>
                  </a:tcPr>
                </a:tc>
                <a:extLst>
                  <a:ext uri="{0D108BD9-81ED-4DB2-BD59-A6C34878D82A}">
                    <a16:rowId xmlns:a16="http://schemas.microsoft.com/office/drawing/2014/main" val="2506820038"/>
                  </a:ext>
                </a:extLst>
              </a:tr>
              <a:tr h="308236">
                <a:tc>
                  <a:txBody>
                    <a:bodyPr/>
                    <a:lstStyle/>
                    <a:p>
                      <a:r>
                        <a:rPr lang="en-US" sz="1400"/>
                        <a:t>13742 </a:t>
                      </a:r>
                    </a:p>
                  </a:txBody>
                  <a:tcPr/>
                </a:tc>
                <a:tc>
                  <a:txBody>
                    <a:bodyPr/>
                    <a:lstStyle/>
                    <a:p>
                      <a:pPr lvl="0">
                        <a:buNone/>
                      </a:pPr>
                      <a:r>
                        <a:rPr lang="en-US" sz="1400" b="0" i="0" u="none" strike="noStrike" noProof="0">
                          <a:latin typeface="Century Gothic"/>
                        </a:rPr>
                        <a:t>Enterprise Systems Architecture</a:t>
                      </a:r>
                      <a:endParaRPr lang="en-US" sz="1400"/>
                    </a:p>
                  </a:txBody>
                  <a:tcPr/>
                </a:tc>
                <a:tc>
                  <a:txBody>
                    <a:bodyPr/>
                    <a:lstStyle/>
                    <a:p>
                      <a:pPr lvl="0">
                        <a:buNone/>
                      </a:pPr>
                      <a:r>
                        <a:rPr lang="en-US" sz="1400" b="0" i="0" u="none" strike="noStrike" noProof="0">
                          <a:latin typeface="Century Gothic"/>
                        </a:rPr>
                        <a:t>3</a:t>
                      </a:r>
                    </a:p>
                  </a:txBody>
                  <a:tcPr/>
                </a:tc>
                <a:extLst>
                  <a:ext uri="{0D108BD9-81ED-4DB2-BD59-A6C34878D82A}">
                    <a16:rowId xmlns:a16="http://schemas.microsoft.com/office/drawing/2014/main" val="2469441572"/>
                  </a:ext>
                </a:extLst>
              </a:tr>
              <a:tr h="308236">
                <a:tc>
                  <a:txBody>
                    <a:bodyPr/>
                    <a:lstStyle/>
                    <a:p>
                      <a:r>
                        <a:rPr lang="en-US" sz="1400"/>
                        <a:t>13746</a:t>
                      </a:r>
                    </a:p>
                  </a:txBody>
                  <a:tcPr/>
                </a:tc>
                <a:tc>
                  <a:txBody>
                    <a:bodyPr/>
                    <a:lstStyle/>
                    <a:p>
                      <a:r>
                        <a:rPr lang="en-US" sz="1400"/>
                        <a:t>T</a:t>
                      </a:r>
                      <a:r>
                        <a:rPr lang="en-US" sz="1400" b="0" i="0" u="none" strike="noStrike" noProof="0">
                          <a:latin typeface="Century Gothic"/>
                        </a:rPr>
                        <a:t>esting/Quality Management</a:t>
                      </a:r>
                      <a:endParaRPr lang="en-US" sz="1400"/>
                    </a:p>
                  </a:txBody>
                  <a:tcPr/>
                </a:tc>
                <a:tc>
                  <a:txBody>
                    <a:bodyPr/>
                    <a:lstStyle/>
                    <a:p>
                      <a:pPr lvl="0">
                        <a:buNone/>
                      </a:pPr>
                      <a:r>
                        <a:rPr lang="en-US" sz="1400" b="0" i="0" u="none" strike="noStrike" noProof="0">
                          <a:latin typeface="Century Gothic"/>
                        </a:rPr>
                        <a:t>3</a:t>
                      </a:r>
                    </a:p>
                  </a:txBody>
                  <a:tcPr/>
                </a:tc>
                <a:extLst>
                  <a:ext uri="{0D108BD9-81ED-4DB2-BD59-A6C34878D82A}">
                    <a16:rowId xmlns:a16="http://schemas.microsoft.com/office/drawing/2014/main" val="2771829200"/>
                  </a:ext>
                </a:extLst>
              </a:tr>
              <a:tr h="364279">
                <a:tc>
                  <a:txBody>
                    <a:bodyPr/>
                    <a:lstStyle/>
                    <a:p>
                      <a:r>
                        <a:rPr lang="en-US" sz="1400"/>
                        <a:t>33758</a:t>
                      </a:r>
                    </a:p>
                  </a:txBody>
                  <a:tcPr/>
                </a:tc>
                <a:tc>
                  <a:txBody>
                    <a:bodyPr/>
                    <a:lstStyle/>
                    <a:p>
                      <a:pPr lvl="0">
                        <a:buNone/>
                      </a:pPr>
                      <a:r>
                        <a:rPr lang="en-US" sz="1400" b="0" i="0" u="none" strike="noStrike" noProof="0">
                          <a:latin typeface="Century Gothic"/>
                        </a:rPr>
                        <a:t>People Leadership/Human Resource Management</a:t>
                      </a:r>
                      <a:endParaRPr lang="en-US"/>
                    </a:p>
                  </a:txBody>
                  <a:tcPr/>
                </a:tc>
                <a:tc>
                  <a:txBody>
                    <a:bodyPr/>
                    <a:lstStyle/>
                    <a:p>
                      <a:pPr lvl="0">
                        <a:buNone/>
                      </a:pPr>
                      <a:r>
                        <a:rPr lang="en-US" sz="1400" b="0" i="0" u="none" strike="noStrike" noProof="0">
                          <a:latin typeface="Century Gothic"/>
                        </a:rPr>
                        <a:t>3</a:t>
                      </a:r>
                    </a:p>
                  </a:txBody>
                  <a:tcPr/>
                </a:tc>
                <a:extLst>
                  <a:ext uri="{0D108BD9-81ED-4DB2-BD59-A6C34878D82A}">
                    <a16:rowId xmlns:a16="http://schemas.microsoft.com/office/drawing/2014/main" val="39971242"/>
                  </a:ext>
                </a:extLst>
              </a:tr>
              <a:tr h="308236">
                <a:tc>
                  <a:txBody>
                    <a:bodyPr/>
                    <a:lstStyle/>
                    <a:p>
                      <a:r>
                        <a:rPr lang="en-US" sz="1400"/>
                        <a:t>13743</a:t>
                      </a:r>
                    </a:p>
                  </a:txBody>
                  <a:tcPr/>
                </a:tc>
                <a:tc>
                  <a:txBody>
                    <a:bodyPr/>
                    <a:lstStyle/>
                    <a:p>
                      <a:pPr lvl="0">
                        <a:buNone/>
                      </a:pPr>
                      <a:r>
                        <a:rPr lang="en-US" sz="1400" b="0" i="0" u="none" strike="noStrike" noProof="0">
                          <a:latin typeface="Century Gothic"/>
                        </a:rPr>
                        <a:t>Cloud Computing &amp; Big Data</a:t>
                      </a:r>
                      <a:endParaRPr lang="en-US"/>
                    </a:p>
                  </a:txBody>
                  <a:tcPr/>
                </a:tc>
                <a:tc>
                  <a:txBody>
                    <a:bodyPr/>
                    <a:lstStyle/>
                    <a:p>
                      <a:pPr lvl="0">
                        <a:buNone/>
                      </a:pPr>
                      <a:r>
                        <a:rPr lang="en-US" sz="1400" b="0" i="0" u="none" strike="noStrike" noProof="0">
                          <a:latin typeface="Century Gothic"/>
                        </a:rPr>
                        <a:t>3</a:t>
                      </a:r>
                    </a:p>
                  </a:txBody>
                  <a:tcPr/>
                </a:tc>
                <a:extLst>
                  <a:ext uri="{0D108BD9-81ED-4DB2-BD59-A6C34878D82A}">
                    <a16:rowId xmlns:a16="http://schemas.microsoft.com/office/drawing/2014/main" val="3921952674"/>
                  </a:ext>
                </a:extLst>
              </a:tr>
              <a:tr h="308236">
                <a:tc>
                  <a:txBody>
                    <a:bodyPr/>
                    <a:lstStyle/>
                    <a:p>
                      <a:r>
                        <a:rPr lang="en-US" sz="1400"/>
                        <a:t>33773</a:t>
                      </a:r>
                    </a:p>
                  </a:txBody>
                  <a:tcPr/>
                </a:tc>
                <a:tc>
                  <a:txBody>
                    <a:bodyPr/>
                    <a:lstStyle/>
                    <a:p>
                      <a:pPr lvl="0">
                        <a:buNone/>
                      </a:pPr>
                      <a:r>
                        <a:rPr lang="en-US" sz="1400" b="0" i="0" u="none" strike="noStrike" noProof="0">
                          <a:latin typeface="Century Gothic"/>
                        </a:rPr>
                        <a:t>Management of Innovation</a:t>
                      </a:r>
                      <a:endParaRPr lang="en-US"/>
                    </a:p>
                  </a:txBody>
                  <a:tcPr/>
                </a:tc>
                <a:tc>
                  <a:txBody>
                    <a:bodyPr/>
                    <a:lstStyle/>
                    <a:p>
                      <a:pPr lvl="0">
                        <a:buNone/>
                      </a:pPr>
                      <a:r>
                        <a:rPr lang="en-US" sz="1400" b="0" i="0" u="none" strike="noStrike" noProof="0">
                          <a:latin typeface="Century Gothic"/>
                        </a:rPr>
                        <a:t>3</a:t>
                      </a:r>
                    </a:p>
                  </a:txBody>
                  <a:tcPr/>
                </a:tc>
                <a:extLst>
                  <a:ext uri="{0D108BD9-81ED-4DB2-BD59-A6C34878D82A}">
                    <a16:rowId xmlns:a16="http://schemas.microsoft.com/office/drawing/2014/main" val="1443403744"/>
                  </a:ext>
                </a:extLst>
              </a:tr>
              <a:tr h="322246">
                <a:tc>
                  <a:txBody>
                    <a:bodyPr/>
                    <a:lstStyle/>
                    <a:p>
                      <a:r>
                        <a:rPr lang="en-US" sz="1400"/>
                        <a:t>33772</a:t>
                      </a:r>
                    </a:p>
                  </a:txBody>
                  <a:tcPr/>
                </a:tc>
                <a:tc>
                  <a:txBody>
                    <a:bodyPr/>
                    <a:lstStyle/>
                    <a:p>
                      <a:pPr lvl="0">
                        <a:buNone/>
                      </a:pPr>
                      <a:r>
                        <a:rPr lang="en-US" sz="1400" b="0" i="0" u="none" strike="noStrike" noProof="0">
                          <a:latin typeface="Century Gothic"/>
                        </a:rPr>
                        <a:t>New Product Development</a:t>
                      </a:r>
                      <a:endParaRPr lang="en-US"/>
                    </a:p>
                  </a:txBody>
                  <a:tcPr/>
                </a:tc>
                <a:tc>
                  <a:txBody>
                    <a:bodyPr/>
                    <a:lstStyle/>
                    <a:p>
                      <a:pPr lvl="0">
                        <a:buNone/>
                      </a:pPr>
                      <a:r>
                        <a:rPr lang="en-US" sz="1400" b="0" i="0" u="none" strike="noStrike" noProof="0">
                          <a:latin typeface="Century Gothic"/>
                        </a:rPr>
                        <a:t>3</a:t>
                      </a:r>
                    </a:p>
                  </a:txBody>
                  <a:tcPr/>
                </a:tc>
                <a:extLst>
                  <a:ext uri="{0D108BD9-81ED-4DB2-BD59-A6C34878D82A}">
                    <a16:rowId xmlns:a16="http://schemas.microsoft.com/office/drawing/2014/main" val="1390606344"/>
                  </a:ext>
                </a:extLst>
              </a:tr>
              <a:tr h="322246">
                <a:tc>
                  <a:txBody>
                    <a:bodyPr/>
                    <a:lstStyle/>
                    <a:p>
                      <a:pPr lvl="0">
                        <a:buNone/>
                      </a:pPr>
                      <a:r>
                        <a:rPr lang="en-US" sz="1400"/>
                        <a:t>33762</a:t>
                      </a:r>
                    </a:p>
                  </a:txBody>
                  <a:tcPr/>
                </a:tc>
                <a:tc>
                  <a:txBody>
                    <a:bodyPr/>
                    <a:lstStyle/>
                    <a:p>
                      <a:pPr lvl="0">
                        <a:buNone/>
                      </a:pPr>
                      <a:r>
                        <a:rPr lang="en-US" sz="1400" b="0" i="0" u="none" strike="noStrike" noProof="0">
                          <a:latin typeface="Century Gothic"/>
                        </a:rPr>
                        <a:t>Strategic Management of Entrepreneurial Organization</a:t>
                      </a:r>
                    </a:p>
                  </a:txBody>
                  <a:tcPr/>
                </a:tc>
                <a:tc>
                  <a:txBody>
                    <a:bodyPr/>
                    <a:lstStyle/>
                    <a:p>
                      <a:pPr lvl="0">
                        <a:buNone/>
                      </a:pPr>
                      <a:r>
                        <a:rPr lang="en-US" sz="1400" b="0" i="0" u="none" strike="noStrike" noProof="0" dirty="0">
                          <a:latin typeface="Century Gothic"/>
                        </a:rPr>
                        <a:t>3</a:t>
                      </a:r>
                    </a:p>
                  </a:txBody>
                  <a:tcPr/>
                </a:tc>
                <a:extLst>
                  <a:ext uri="{0D108BD9-81ED-4DB2-BD59-A6C34878D82A}">
                    <a16:rowId xmlns:a16="http://schemas.microsoft.com/office/drawing/2014/main" val="3448172489"/>
                  </a:ext>
                </a:extLst>
              </a:tr>
            </a:tbl>
          </a:graphicData>
        </a:graphic>
      </p:graphicFrame>
      <p:sp>
        <p:nvSpPr>
          <p:cNvPr id="5" name="TextBox 4">
            <a:extLst>
              <a:ext uri="{FF2B5EF4-FFF2-40B4-BE49-F238E27FC236}">
                <a16:creationId xmlns:a16="http://schemas.microsoft.com/office/drawing/2014/main" id="{4554C2E6-453E-00A3-6A7D-AF3D4DD2E6DF}"/>
              </a:ext>
            </a:extLst>
          </p:cNvPr>
          <p:cNvSpPr txBox="1"/>
          <p:nvPr/>
        </p:nvSpPr>
        <p:spPr>
          <a:xfrm>
            <a:off x="4169780" y="1348450"/>
            <a:ext cx="385726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15 units will be from PSUT</a:t>
            </a:r>
          </a:p>
        </p:txBody>
      </p:sp>
    </p:spTree>
    <p:extLst>
      <p:ext uri="{BB962C8B-B14F-4D97-AF65-F5344CB8AC3E}">
        <p14:creationId xmlns:p14="http://schemas.microsoft.com/office/powerpoint/2010/main" val="23773303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Graduation Flow Chart </a:t>
            </a:r>
          </a:p>
        </p:txBody>
      </p:sp>
      <p:graphicFrame>
        <p:nvGraphicFramePr>
          <p:cNvPr id="14" name="Diagram 13"/>
          <p:cNvGraphicFramePr/>
          <p:nvPr>
            <p:extLst>
              <p:ext uri="{D42A27DB-BD31-4B8C-83A1-F6EECF244321}">
                <p14:modId xmlns:p14="http://schemas.microsoft.com/office/powerpoint/2010/main" val="1436847663"/>
              </p:ext>
            </p:extLst>
          </p:nvPr>
        </p:nvGraphicFramePr>
        <p:xfrm>
          <a:off x="4737527" y="2336811"/>
          <a:ext cx="7035783" cy="35361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Content Placeholder 5">
            <a:extLst>
              <a:ext uri="{FF2B5EF4-FFF2-40B4-BE49-F238E27FC236}">
                <a16:creationId xmlns:a16="http://schemas.microsoft.com/office/drawing/2014/main" id="{86859965-0C38-41F8-9CE2-E8E06EA06826}"/>
              </a:ext>
            </a:extLst>
          </p:cNvPr>
          <p:cNvSpPr txBox="1">
            <a:spLocks/>
          </p:cNvSpPr>
          <p:nvPr/>
        </p:nvSpPr>
        <p:spPr>
          <a:xfrm>
            <a:off x="146931" y="2650774"/>
            <a:ext cx="4196116" cy="2906373"/>
          </a:xfrm>
          <a:prstGeom prst="rect">
            <a:avLst/>
          </a:prstGeom>
          <a:effectLst>
            <a:outerShdw blurRad="50800" dir="14400000">
              <a:srgbClr val="000000">
                <a:alpha val="40000"/>
              </a:srgbClr>
            </a:outerShdw>
          </a:effectLst>
        </p:spPr>
        <p:txBody>
          <a:bodyPr vert="horz" lIns="91440" tIns="45720" rIns="91440" bIns="45720" rtlCol="0" anchor="t">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endParaRPr lang="en-US" sz="2000" b="1" dirty="0"/>
          </a:p>
          <a:p>
            <a:pPr lvl="1"/>
            <a:r>
              <a:rPr lang="en-US" sz="2000" dirty="0"/>
              <a:t>Maintain minimum 3.00 Cumulative GPA</a:t>
            </a:r>
          </a:p>
          <a:p>
            <a:pPr lvl="1"/>
            <a:r>
              <a:rPr lang="en-US" sz="2000" dirty="0"/>
              <a:t>Complete </a:t>
            </a:r>
            <a:r>
              <a:rPr lang="en-US" sz="2000" dirty="0" err="1"/>
              <a:t>GradPath</a:t>
            </a:r>
            <a:r>
              <a:rPr lang="en-US" sz="2000" dirty="0"/>
              <a:t> forms  and other department requirements</a:t>
            </a:r>
          </a:p>
          <a:p>
            <a:endParaRPr lang="en-US" dirty="0"/>
          </a:p>
        </p:txBody>
      </p:sp>
      <p:sp>
        <p:nvSpPr>
          <p:cNvPr id="19" name="Text Placeholder 4">
            <a:extLst>
              <a:ext uri="{FF2B5EF4-FFF2-40B4-BE49-F238E27FC236}">
                <a16:creationId xmlns:a16="http://schemas.microsoft.com/office/drawing/2014/main" id="{4743EED8-54F0-4149-9741-572AD96833B1}"/>
              </a:ext>
            </a:extLst>
          </p:cNvPr>
          <p:cNvSpPr txBox="1">
            <a:spLocks/>
          </p:cNvSpPr>
          <p:nvPr/>
        </p:nvSpPr>
        <p:spPr>
          <a:xfrm>
            <a:off x="-239889" y="2159035"/>
            <a:ext cx="5194583" cy="576262"/>
          </a:xfrm>
          <a:prstGeom prst="rect">
            <a:avLst/>
          </a:prstGeom>
          <a:effectLst>
            <a:outerShdw blurRad="50800" dir="14400000">
              <a:srgbClr val="000000">
                <a:alpha val="40000"/>
              </a:srgbClr>
            </a:outerShdw>
          </a:effectLst>
        </p:spPr>
        <p:txBody>
          <a:bodyPr vert="horz" lIns="91440" tIns="45720" rIns="91440" bIns="45720" rtlCol="0" anchor="b">
            <a:noAutofit/>
          </a:bodyPr>
          <a:lstStyle>
            <a:lvl1pPr marL="0" indent="0" algn="ctr" defTabSz="457200" rtl="0" eaLnBrk="1" latinLnBrk="0" hangingPunct="1">
              <a:spcBef>
                <a:spcPct val="20000"/>
              </a:spcBef>
              <a:spcAft>
                <a:spcPts val="600"/>
              </a:spcAft>
              <a:buClr>
                <a:schemeClr val="accent1"/>
              </a:buClr>
              <a:buFont typeface="Wingdings 2" charset="2"/>
              <a:buNone/>
              <a:defRPr sz="2000" b="0" kern="1200">
                <a:solidFill>
                  <a:schemeClr val="tx1"/>
                </a:solidFill>
                <a:latin typeface="+mn-lt"/>
                <a:ea typeface="+mn-ea"/>
                <a:cs typeface="+mn-cs"/>
              </a:defRPr>
            </a:lvl1pPr>
            <a:lvl2pPr marL="457200" indent="0" algn="l" defTabSz="457200" rtl="0" eaLnBrk="1" latinLnBrk="0" hangingPunct="1">
              <a:spcBef>
                <a:spcPct val="20000"/>
              </a:spcBef>
              <a:spcAft>
                <a:spcPts val="600"/>
              </a:spcAft>
              <a:buClr>
                <a:schemeClr val="accent1"/>
              </a:buClr>
              <a:buFont typeface="Wingdings 2" charset="2"/>
              <a:buNone/>
              <a:defRPr sz="2000" b="1" kern="1200">
                <a:solidFill>
                  <a:schemeClr val="tx1"/>
                </a:solidFill>
                <a:latin typeface="+mn-lt"/>
                <a:ea typeface="+mn-ea"/>
                <a:cs typeface="+mn-cs"/>
              </a:defRPr>
            </a:lvl2pPr>
            <a:lvl3pPr marL="914400" indent="0" algn="l" defTabSz="457200" rtl="0" eaLnBrk="1" latinLnBrk="0" hangingPunct="1">
              <a:spcBef>
                <a:spcPct val="20000"/>
              </a:spcBef>
              <a:spcAft>
                <a:spcPts val="600"/>
              </a:spcAft>
              <a:buClr>
                <a:schemeClr val="accent1"/>
              </a:buClr>
              <a:buFont typeface="Wingdings 2" charset="2"/>
              <a:buNone/>
              <a:defRPr sz="1800" b="1" kern="1200">
                <a:solidFill>
                  <a:schemeClr val="tx1"/>
                </a:solidFill>
                <a:latin typeface="+mn-lt"/>
                <a:ea typeface="+mn-ea"/>
                <a:cs typeface="+mn-cs"/>
              </a:defRPr>
            </a:lvl3pPr>
            <a:lvl4pPr marL="1371600" indent="0" algn="l" defTabSz="457200" rtl="0" eaLnBrk="1" latinLnBrk="0" hangingPunct="1">
              <a:spcBef>
                <a:spcPct val="20000"/>
              </a:spcBef>
              <a:spcAft>
                <a:spcPts val="600"/>
              </a:spcAft>
              <a:buClr>
                <a:schemeClr val="accent1"/>
              </a:buClr>
              <a:buFont typeface="Wingdings 2" charset="2"/>
              <a:buNone/>
              <a:defRPr sz="1600" b="1" kern="1200">
                <a:solidFill>
                  <a:schemeClr val="tx1"/>
                </a:solidFill>
                <a:latin typeface="+mn-lt"/>
                <a:ea typeface="+mn-ea"/>
                <a:cs typeface="+mn-cs"/>
              </a:defRPr>
            </a:lvl4pPr>
            <a:lvl5pPr marL="1828800" indent="0" algn="l" defTabSz="457200" rtl="0" eaLnBrk="1" latinLnBrk="0" hangingPunct="1">
              <a:spcBef>
                <a:spcPct val="20000"/>
              </a:spcBef>
              <a:spcAft>
                <a:spcPts val="600"/>
              </a:spcAft>
              <a:buClr>
                <a:schemeClr val="accent1"/>
              </a:buClr>
              <a:buFont typeface="Wingdings 2" charset="2"/>
              <a:buNone/>
              <a:defRPr sz="1600" b="1" kern="1200">
                <a:solidFill>
                  <a:schemeClr val="tx1"/>
                </a:solidFill>
                <a:latin typeface="+mn-lt"/>
                <a:ea typeface="+mn-ea"/>
                <a:cs typeface="+mn-cs"/>
              </a:defRPr>
            </a:lvl5pPr>
            <a:lvl6pPr marL="2286000" indent="0" algn="l" defTabSz="457200" rtl="0" eaLnBrk="1" latinLnBrk="0" hangingPunct="1">
              <a:spcBef>
                <a:spcPct val="20000"/>
              </a:spcBef>
              <a:spcAft>
                <a:spcPts val="600"/>
              </a:spcAft>
              <a:buClr>
                <a:schemeClr val="accent1"/>
              </a:buClr>
              <a:buFont typeface="Wingdings 2" charset="2"/>
              <a:buNone/>
              <a:defRPr sz="1600" b="1" kern="1200">
                <a:solidFill>
                  <a:schemeClr val="tx1"/>
                </a:solidFill>
                <a:latin typeface="+mn-lt"/>
                <a:ea typeface="+mn-ea"/>
                <a:cs typeface="+mn-cs"/>
              </a:defRPr>
            </a:lvl6pPr>
            <a:lvl7pPr marL="2743200" indent="0" algn="l" defTabSz="457200" rtl="0" eaLnBrk="1" latinLnBrk="0" hangingPunct="1">
              <a:spcBef>
                <a:spcPct val="20000"/>
              </a:spcBef>
              <a:spcAft>
                <a:spcPts val="600"/>
              </a:spcAft>
              <a:buClr>
                <a:schemeClr val="accent1"/>
              </a:buClr>
              <a:buFont typeface="Wingdings 2" charset="2"/>
              <a:buNone/>
              <a:defRPr sz="1600" b="1" kern="1200">
                <a:solidFill>
                  <a:schemeClr val="tx1"/>
                </a:solidFill>
                <a:latin typeface="+mn-lt"/>
                <a:ea typeface="+mn-ea"/>
                <a:cs typeface="+mn-cs"/>
              </a:defRPr>
            </a:lvl7pPr>
            <a:lvl8pPr marL="3200400" indent="0" algn="l" defTabSz="457200" rtl="0" eaLnBrk="1" latinLnBrk="0" hangingPunct="1">
              <a:spcBef>
                <a:spcPct val="20000"/>
              </a:spcBef>
              <a:spcAft>
                <a:spcPts val="600"/>
              </a:spcAft>
              <a:buClr>
                <a:schemeClr val="accent1"/>
              </a:buClr>
              <a:buFont typeface="Wingdings 2" charset="2"/>
              <a:buNone/>
              <a:defRPr sz="1600" b="1" kern="1200">
                <a:solidFill>
                  <a:schemeClr val="tx1"/>
                </a:solidFill>
                <a:latin typeface="+mn-lt"/>
                <a:ea typeface="+mn-ea"/>
                <a:cs typeface="+mn-cs"/>
              </a:defRPr>
            </a:lvl8pPr>
            <a:lvl9pPr marL="3657600" indent="0" algn="l" defTabSz="457200" rtl="0" eaLnBrk="1" latinLnBrk="0" hangingPunct="1">
              <a:spcBef>
                <a:spcPct val="20000"/>
              </a:spcBef>
              <a:spcAft>
                <a:spcPts val="600"/>
              </a:spcAft>
              <a:buClr>
                <a:schemeClr val="accent1"/>
              </a:buClr>
              <a:buFont typeface="Wingdings 2" charset="2"/>
              <a:buNone/>
              <a:defRPr sz="1600" b="1" kern="1200">
                <a:solidFill>
                  <a:schemeClr val="tx1"/>
                </a:solidFill>
                <a:latin typeface="+mn-lt"/>
                <a:ea typeface="+mn-ea"/>
                <a:cs typeface="+mn-cs"/>
              </a:defRPr>
            </a:lvl9pPr>
          </a:lstStyle>
          <a:p>
            <a:r>
              <a:rPr lang="en-US" b="1"/>
              <a:t>Graduation Requirements</a:t>
            </a:r>
          </a:p>
        </p:txBody>
      </p:sp>
    </p:spTree>
    <p:extLst>
      <p:ext uri="{BB962C8B-B14F-4D97-AF65-F5344CB8AC3E}">
        <p14:creationId xmlns:p14="http://schemas.microsoft.com/office/powerpoint/2010/main" val="3840496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Frequently Asked Questions </a:t>
            </a:r>
          </a:p>
        </p:txBody>
      </p:sp>
      <p:sp>
        <p:nvSpPr>
          <p:cNvPr id="12" name="Content Placeholder 3"/>
          <p:cNvSpPr>
            <a:spLocks noGrp="1"/>
          </p:cNvSpPr>
          <p:nvPr>
            <p:ph sz="half" idx="2"/>
          </p:nvPr>
        </p:nvSpPr>
        <p:spPr>
          <a:xfrm>
            <a:off x="-67733" y="2252526"/>
            <a:ext cx="11666261" cy="3109913"/>
          </a:xfrm>
        </p:spPr>
        <p:txBody>
          <a:bodyPr>
            <a:noAutofit/>
          </a:bodyPr>
          <a:lstStyle/>
          <a:p>
            <a:pPr lvl="1"/>
            <a:r>
              <a:rPr lang="en-US" dirty="0"/>
              <a:t>I need to take a semester (up to a year) off from school  for personal/medical purposes. What do I do? </a:t>
            </a:r>
            <a:r>
              <a:rPr lang="en-US" dirty="0">
                <a:solidFill>
                  <a:schemeClr val="accent2">
                    <a:lumMod val="25000"/>
                    <a:lumOff val="75000"/>
                  </a:schemeClr>
                </a:solidFill>
              </a:rPr>
              <a:t>Contact PSUT advisor, SIE advisor and AZ International support to discuss. A Leave of Absence Petition might be required to keep your position in the University of Arizona. See full policy details here: </a:t>
            </a:r>
            <a:r>
              <a:rPr lang="en-US" dirty="0">
                <a:ea typeface="+mn-lt"/>
                <a:cs typeface="+mn-lt"/>
                <a:hlinkClick r:id="rId2"/>
              </a:rPr>
              <a:t>https://grad.arizona.edu/policies/enrollment-policies/leave-absence</a:t>
            </a:r>
            <a:endParaRPr lang="en-US" dirty="0">
              <a:solidFill>
                <a:schemeClr val="accent2">
                  <a:lumMod val="25000"/>
                  <a:lumOff val="75000"/>
                </a:schemeClr>
              </a:solidFill>
            </a:endParaRPr>
          </a:p>
          <a:p>
            <a:pPr lvl="1"/>
            <a:r>
              <a:rPr lang="en-US" dirty="0"/>
              <a:t>Can I complete my remaining program requirements in Tucson? </a:t>
            </a:r>
            <a:r>
              <a:rPr lang="en-US" dirty="0">
                <a:solidFill>
                  <a:schemeClr val="accent2">
                    <a:lumMod val="25000"/>
                    <a:lumOff val="75000"/>
                  </a:schemeClr>
                </a:solidFill>
              </a:rPr>
              <a:t>Yes, in your last year in the program. At least one full academic semester, up to two semesters. Student must be able to pay non-resident tuition. Consult with PSUT advisor first. </a:t>
            </a:r>
          </a:p>
          <a:p>
            <a:pPr lvl="1"/>
            <a:r>
              <a:rPr lang="en-US" dirty="0">
                <a:ea typeface="+mn-lt"/>
                <a:cs typeface="+mn-lt"/>
              </a:rPr>
              <a:t>Who enrolls me into UA classes? </a:t>
            </a:r>
            <a:r>
              <a:rPr lang="en-US" dirty="0">
                <a:solidFill>
                  <a:schemeClr val="accent2">
                    <a:lumMod val="25000"/>
                    <a:lumOff val="75000"/>
                  </a:schemeClr>
                </a:solidFill>
                <a:ea typeface="+mn-lt"/>
                <a:cs typeface="+mn-lt"/>
              </a:rPr>
              <a:t>AZ International Office enrolls you into your classes. You do not need to enroll yourself. If you need to un-enroll from a class, please inform your PSUT and SIE advisor. You should not un-enroll yourself.</a:t>
            </a:r>
          </a:p>
          <a:p>
            <a:pPr lvl="1"/>
            <a:r>
              <a:rPr lang="en-US" dirty="0">
                <a:ea typeface="+mn-lt"/>
                <a:cs typeface="+mn-lt"/>
              </a:rPr>
              <a:t>I can't see my courses in D2L? </a:t>
            </a:r>
            <a:r>
              <a:rPr lang="en-US" dirty="0">
                <a:solidFill>
                  <a:schemeClr val="accent2">
                    <a:lumMod val="25000"/>
                    <a:lumOff val="75000"/>
                  </a:schemeClr>
                </a:solidFill>
                <a:ea typeface="+mn-lt"/>
                <a:cs typeface="+mn-lt"/>
              </a:rPr>
              <a:t>If your classes begin in less than one week, contact the AZ International Office.</a:t>
            </a:r>
            <a:endParaRPr lang="en-US" dirty="0">
              <a:solidFill>
                <a:schemeClr val="accent2">
                  <a:lumMod val="25000"/>
                  <a:lumOff val="75000"/>
                </a:schemeClr>
              </a:solidFill>
            </a:endParaRPr>
          </a:p>
        </p:txBody>
      </p:sp>
    </p:spTree>
    <p:extLst>
      <p:ext uri="{BB962C8B-B14F-4D97-AF65-F5344CB8AC3E}">
        <p14:creationId xmlns:p14="http://schemas.microsoft.com/office/powerpoint/2010/main" val="13739148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navigate </a:t>
            </a:r>
            <a:r>
              <a:rPr lang="en-US" dirty="0" err="1"/>
              <a:t>UAccess</a:t>
            </a:r>
            <a:r>
              <a:rPr lang="en-US" dirty="0"/>
              <a:t>? </a:t>
            </a:r>
          </a:p>
        </p:txBody>
      </p:sp>
      <p:pic>
        <p:nvPicPr>
          <p:cNvPr id="6" name="Content Placeholder 3"/>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4105469" y="2166269"/>
            <a:ext cx="7647846" cy="3460090"/>
          </a:xfrm>
          <a:prstGeom prst="rect">
            <a:avLst/>
          </a:prstGeom>
          <a:noFill/>
          <a:ln>
            <a:noFill/>
          </a:ln>
        </p:spPr>
      </p:pic>
      <p:sp>
        <p:nvSpPr>
          <p:cNvPr id="7" name="Content Placeholder 5"/>
          <p:cNvSpPr>
            <a:spLocks noGrp="1"/>
          </p:cNvSpPr>
          <p:nvPr>
            <p:ph sz="quarter" idx="4"/>
          </p:nvPr>
        </p:nvSpPr>
        <p:spPr>
          <a:xfrm>
            <a:off x="215824" y="2639171"/>
            <a:ext cx="3423116" cy="2875221"/>
          </a:xfrm>
        </p:spPr>
        <p:txBody>
          <a:bodyPr>
            <a:normAutofit/>
          </a:bodyPr>
          <a:lstStyle/>
          <a:p>
            <a:r>
              <a:rPr lang="en-US" dirty="0"/>
              <a:t>Link: </a:t>
            </a:r>
            <a:r>
              <a:rPr lang="en-US" dirty="0">
                <a:hlinkClick r:id="rId3" action="ppaction://hlinkfile"/>
              </a:rPr>
              <a:t>uaccess.arizona.edu</a:t>
            </a:r>
            <a:endParaRPr lang="en-US" dirty="0"/>
          </a:p>
          <a:p>
            <a:r>
              <a:rPr lang="en-US" dirty="0"/>
              <a:t>Click on ‘Student Center’</a:t>
            </a:r>
          </a:p>
          <a:p>
            <a:r>
              <a:rPr lang="en-US" dirty="0"/>
              <a:t>Log in with your </a:t>
            </a:r>
            <a:r>
              <a:rPr lang="en-US" dirty="0" err="1"/>
              <a:t>UArizona</a:t>
            </a:r>
            <a:r>
              <a:rPr lang="en-US" dirty="0"/>
              <a:t> NetID and Password</a:t>
            </a:r>
          </a:p>
          <a:p>
            <a:pPr lvl="1"/>
            <a:r>
              <a:rPr lang="en-US" dirty="0"/>
              <a:t>NOT your 8-digit student ID number</a:t>
            </a:r>
          </a:p>
          <a:p>
            <a:endParaRPr lang="en-US" dirty="0"/>
          </a:p>
        </p:txBody>
      </p:sp>
    </p:spTree>
    <p:extLst>
      <p:ext uri="{BB962C8B-B14F-4D97-AF65-F5344CB8AC3E}">
        <p14:creationId xmlns:p14="http://schemas.microsoft.com/office/powerpoint/2010/main" val="1487633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navigate </a:t>
            </a:r>
            <a:r>
              <a:rPr lang="en-US" dirty="0" err="1"/>
              <a:t>UAccess</a:t>
            </a:r>
            <a:r>
              <a:rPr lang="en-US" dirty="0"/>
              <a:t>? </a:t>
            </a:r>
          </a:p>
        </p:txBody>
      </p:sp>
      <p:pic>
        <p:nvPicPr>
          <p:cNvPr id="4" name="Picture 3">
            <a:extLst>
              <a:ext uri="{FF2B5EF4-FFF2-40B4-BE49-F238E27FC236}">
                <a16:creationId xmlns:a16="http://schemas.microsoft.com/office/drawing/2014/main" id="{0F1F7F9A-4ADD-7842-4A72-74EB44FEE3D7}"/>
              </a:ext>
            </a:extLst>
          </p:cNvPr>
          <p:cNvPicPr>
            <a:picLocks noChangeAspect="1"/>
          </p:cNvPicPr>
          <p:nvPr/>
        </p:nvPicPr>
        <p:blipFill>
          <a:blip r:embed="rId2"/>
          <a:stretch>
            <a:fillRect/>
          </a:stretch>
        </p:blipFill>
        <p:spPr>
          <a:xfrm>
            <a:off x="1104899" y="2347912"/>
            <a:ext cx="4991100" cy="3209925"/>
          </a:xfrm>
          <a:prstGeom prst="rect">
            <a:avLst/>
          </a:prstGeom>
        </p:spPr>
      </p:pic>
      <p:sp>
        <p:nvSpPr>
          <p:cNvPr id="5" name="Oval 4">
            <a:extLst>
              <a:ext uri="{FF2B5EF4-FFF2-40B4-BE49-F238E27FC236}">
                <a16:creationId xmlns:a16="http://schemas.microsoft.com/office/drawing/2014/main" id="{18CA04B3-74C7-19E9-63BE-78F9400C82CF}"/>
              </a:ext>
            </a:extLst>
          </p:cNvPr>
          <p:cNvSpPr/>
          <p:nvPr/>
        </p:nvSpPr>
        <p:spPr>
          <a:xfrm>
            <a:off x="2238375" y="4300578"/>
            <a:ext cx="733425" cy="347622"/>
          </a:xfrm>
          <a:prstGeom prst="ellipse">
            <a:avLst/>
          </a:prstGeom>
          <a:noFill/>
          <a:ln w="38100">
            <a:solidFill>
              <a:srgbClr val="AB0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DF68E6E-EDCF-004C-977C-71A1D6B5650D}"/>
              </a:ext>
            </a:extLst>
          </p:cNvPr>
          <p:cNvPicPr>
            <a:picLocks noChangeAspect="1"/>
          </p:cNvPicPr>
          <p:nvPr/>
        </p:nvPicPr>
        <p:blipFill>
          <a:blip r:embed="rId3"/>
          <a:stretch>
            <a:fillRect/>
          </a:stretch>
        </p:blipFill>
        <p:spPr>
          <a:xfrm>
            <a:off x="6419066" y="1566862"/>
            <a:ext cx="5553075" cy="4943475"/>
          </a:xfrm>
          <a:prstGeom prst="rect">
            <a:avLst/>
          </a:prstGeom>
        </p:spPr>
      </p:pic>
      <p:sp>
        <p:nvSpPr>
          <p:cNvPr id="8" name="Arrow: Right 7">
            <a:extLst>
              <a:ext uri="{FF2B5EF4-FFF2-40B4-BE49-F238E27FC236}">
                <a16:creationId xmlns:a16="http://schemas.microsoft.com/office/drawing/2014/main" id="{FB4554D8-5BF5-47AE-97F8-E48441910853}"/>
              </a:ext>
            </a:extLst>
          </p:cNvPr>
          <p:cNvSpPr/>
          <p:nvPr/>
        </p:nvSpPr>
        <p:spPr>
          <a:xfrm>
            <a:off x="4427536" y="3816391"/>
            <a:ext cx="2153708" cy="9683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17625FA-EEAE-D0F0-E9DA-6C7C4CC3939F}"/>
              </a:ext>
            </a:extLst>
          </p:cNvPr>
          <p:cNvSpPr/>
          <p:nvPr/>
        </p:nvSpPr>
        <p:spPr>
          <a:xfrm>
            <a:off x="6580867" y="3429000"/>
            <a:ext cx="5390897" cy="6572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1141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A BME Theme">
  <a:themeElements>
    <a:clrScheme name="Custom 7">
      <a:dk1>
        <a:sysClr val="windowText" lastClr="000000"/>
      </a:dk1>
      <a:lt1>
        <a:sysClr val="window" lastClr="FFFFFF"/>
      </a:lt1>
      <a:dk2>
        <a:srgbClr val="2C3C43"/>
      </a:dk2>
      <a:lt2>
        <a:srgbClr val="EBEBEB"/>
      </a:lt2>
      <a:accent1>
        <a:srgbClr val="AB0520"/>
      </a:accent1>
      <a:accent2>
        <a:srgbClr val="0C234B"/>
      </a:accent2>
      <a:accent3>
        <a:srgbClr val="8B0015"/>
      </a:accent3>
      <a:accent4>
        <a:srgbClr val="001C48"/>
      </a:accent4>
      <a:accent5>
        <a:srgbClr val="1E5288"/>
      </a:accent5>
      <a:accent6>
        <a:srgbClr val="E2E9EB"/>
      </a:accent6>
      <a:hlink>
        <a:srgbClr val="FFFFFF"/>
      </a:hlink>
      <a:folHlink>
        <a:srgbClr val="EF4056"/>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UA BME Theme" id="{AC1E2AE2-D167-45B3-B125-94EB3B4734D6}" vid="{06E18EEF-B51F-4A18-A3A2-6219D90485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76f6612-f6d9-4c7d-ba70-58757c606858">
      <Terms xmlns="http://schemas.microsoft.com/office/infopath/2007/PartnerControls"/>
    </lcf76f155ced4ddcb4097134ff3c332f>
    <TaxCatchAll xmlns="b5aead01-6f84-44d5-90a7-b44073a6963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D976BE5EC689D4DA23262711967DD85" ma:contentTypeVersion="15" ma:contentTypeDescription="Create a new document." ma:contentTypeScope="" ma:versionID="fc9d8c9247ad5b7bd49dcee5675d581e">
  <xsd:schema xmlns:xsd="http://www.w3.org/2001/XMLSchema" xmlns:xs="http://www.w3.org/2001/XMLSchema" xmlns:p="http://schemas.microsoft.com/office/2006/metadata/properties" xmlns:ns2="c76f6612-f6d9-4c7d-ba70-58757c606858" xmlns:ns3="b5aead01-6f84-44d5-90a7-b44073a69639" targetNamespace="http://schemas.microsoft.com/office/2006/metadata/properties" ma:root="true" ma:fieldsID="b228e284c0fad4117f82243b3389ad0b" ns2:_="" ns3:_="">
    <xsd:import namespace="c76f6612-f6d9-4c7d-ba70-58757c606858"/>
    <xsd:import namespace="b5aead01-6f84-44d5-90a7-b44073a6963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6f6612-f6d9-4c7d-ba70-58757c6068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a1dced58-e0b4-42b2-b81d-05092f917ffe"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5aead01-6f84-44d5-90a7-b44073a69639"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dc7786fd-8ba0-410e-b5a0-59ed52669bda}" ma:internalName="TaxCatchAll" ma:showField="CatchAllData" ma:web="b5aead01-6f84-44d5-90a7-b44073a6963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6CA00C-490C-4192-8B32-A63F641CC118}">
  <ds:schemaRefs>
    <ds:schemaRef ds:uri="http://schemas.microsoft.com/sharepoint/v3/contenttype/forms"/>
  </ds:schemaRefs>
</ds:datastoreItem>
</file>

<file path=customXml/itemProps2.xml><?xml version="1.0" encoding="utf-8"?>
<ds:datastoreItem xmlns:ds="http://schemas.openxmlformats.org/officeDocument/2006/customXml" ds:itemID="{A565F4BB-7AE6-4277-9AED-4C7CCE1C9AAB}">
  <ds:schemaRefs>
    <ds:schemaRef ds:uri="22e1a959-e82a-44bc-a3e2-ed611ec23c71"/>
    <ds:schemaRef ds:uri="d485864e-b172-4c55-b704-505bb94298e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8D8ECB7-04B4-44B7-8591-A810F142961D}"/>
</file>

<file path=docProps/app.xml><?xml version="1.0" encoding="utf-8"?>
<Properties xmlns="http://schemas.openxmlformats.org/officeDocument/2006/extended-properties" xmlns:vt="http://schemas.openxmlformats.org/officeDocument/2006/docPropsVTypes">
  <Template>UA BME Theme</Template>
  <TotalTime>46</TotalTime>
  <Words>1007</Words>
  <Application>Microsoft Office PowerPoint</Application>
  <PresentationFormat>Widescreen</PresentationFormat>
  <Paragraphs>133</Paragraphs>
  <Slides>15</Slides>
  <Notes>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UA BME Theme</vt:lpstr>
      <vt:lpstr>Princess Sumaya University for Technology &amp; University of Arizona SIE  Dual Degree: Masters of Engineering Management  </vt:lpstr>
      <vt:lpstr>PowerPoint Presentation</vt:lpstr>
      <vt:lpstr>Graduate Non-Degree vs. Degree Seeking</vt:lpstr>
      <vt:lpstr>Engineering Management (MS) – 33 units total</vt:lpstr>
      <vt:lpstr>Engineering Management (MS) – 33 units total</vt:lpstr>
      <vt:lpstr>Graduation Flow Chart </vt:lpstr>
      <vt:lpstr>Frequently Asked Questions </vt:lpstr>
      <vt:lpstr>How do I navigate UAccess? </vt:lpstr>
      <vt:lpstr>How do I navigate UAccess? </vt:lpstr>
      <vt:lpstr>How do I navigate UAccess? </vt:lpstr>
      <vt:lpstr>How do I navigate UAccess? </vt:lpstr>
      <vt:lpstr>How do I navigate UAccess? </vt:lpstr>
      <vt:lpstr>Helpful Resources </vt:lpstr>
      <vt:lpstr>Tips for Success</vt:lpstr>
      <vt:lpstr>Contact Us!</vt:lpstr>
    </vt:vector>
  </TitlesOfParts>
  <Company>University of Arizona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Anduaga, Andrea - (aanduaga)</dc:creator>
  <cp:lastModifiedBy>Maragi, Katelyn M - (kmaragi)</cp:lastModifiedBy>
  <cp:revision>191</cp:revision>
  <dcterms:created xsi:type="dcterms:W3CDTF">2018-11-15T18:19:18Z</dcterms:created>
  <dcterms:modified xsi:type="dcterms:W3CDTF">2022-11-17T17:53:17Z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0x0101003D976BE5EC689D4DA23262711967DD85</vt:lpwstr>
  </property>
</Properties>
</file>